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8" r:id="rId2"/>
    <p:sldId id="276" r:id="rId3"/>
    <p:sldId id="288" r:id="rId4"/>
    <p:sldId id="287" r:id="rId5"/>
    <p:sldId id="257" r:id="rId6"/>
    <p:sldId id="302" r:id="rId7"/>
    <p:sldId id="289" r:id="rId8"/>
    <p:sldId id="299" r:id="rId9"/>
    <p:sldId id="300" r:id="rId10"/>
    <p:sldId id="291" r:id="rId11"/>
    <p:sldId id="294" r:id="rId12"/>
    <p:sldId id="285" r:id="rId13"/>
    <p:sldId id="296" r:id="rId14"/>
    <p:sldId id="301" r:id="rId15"/>
    <p:sldId id="298" r:id="rId16"/>
    <p:sldId id="292" r:id="rId17"/>
    <p:sldId id="295" r:id="rId18"/>
    <p:sldId id="281" r:id="rId19"/>
    <p:sldId id="282" r:id="rId20"/>
    <p:sldId id="283"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85760" autoAdjust="0"/>
  </p:normalViewPr>
  <p:slideViewPr>
    <p:cSldViewPr snapToGrid="0">
      <p:cViewPr>
        <p:scale>
          <a:sx n="74" d="100"/>
          <a:sy n="74" d="100"/>
        </p:scale>
        <p:origin x="1768"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1A38CE-C21D-4224-A65D-9A6ED801C558}"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53E1C4B-16FF-4652-9F77-5B509C923162}">
      <dgm:prSet/>
      <dgm:spPr/>
      <dgm:t>
        <a:bodyPr/>
        <a:lstStyle/>
        <a:p>
          <a:r>
            <a:rPr lang="en-US"/>
            <a:t>First, must determine the yearly costs as a percentage of house price</a:t>
          </a:r>
        </a:p>
      </dgm:t>
    </dgm:pt>
    <dgm:pt modelId="{B7D082E9-650C-4FB1-B612-049EB6236F83}" type="parTrans" cxnId="{00FCC8CD-8283-44BC-9747-ED87F569A7A8}">
      <dgm:prSet/>
      <dgm:spPr/>
      <dgm:t>
        <a:bodyPr/>
        <a:lstStyle/>
        <a:p>
          <a:endParaRPr lang="en-US"/>
        </a:p>
      </dgm:t>
    </dgm:pt>
    <dgm:pt modelId="{00E26E84-DC8A-463D-AF6C-302264C1BDA5}" type="sibTrans" cxnId="{00FCC8CD-8283-44BC-9747-ED87F569A7A8}">
      <dgm:prSet/>
      <dgm:spPr/>
      <dgm:t>
        <a:bodyPr/>
        <a:lstStyle/>
        <a:p>
          <a:endParaRPr lang="en-US"/>
        </a:p>
      </dgm:t>
    </dgm:pt>
    <dgm:pt modelId="{12040C4D-CEBB-49E9-91F8-0DD0BD1D62ED}">
      <dgm:prSet/>
      <dgm:spPr/>
      <dgm:t>
        <a:bodyPr/>
        <a:lstStyle/>
        <a:p>
          <a:r>
            <a:rPr lang="en-US"/>
            <a:t>Taxes: 1.5%</a:t>
          </a:r>
        </a:p>
      </dgm:t>
    </dgm:pt>
    <dgm:pt modelId="{132945FF-0C0C-4A57-A604-FA305A601DAA}" type="parTrans" cxnId="{8EABA02F-1CEF-4386-91A3-D60829B79AC8}">
      <dgm:prSet/>
      <dgm:spPr/>
      <dgm:t>
        <a:bodyPr/>
        <a:lstStyle/>
        <a:p>
          <a:endParaRPr lang="en-US"/>
        </a:p>
      </dgm:t>
    </dgm:pt>
    <dgm:pt modelId="{71925E4B-F5C5-4A9F-8386-8B3999C7C01A}" type="sibTrans" cxnId="{8EABA02F-1CEF-4386-91A3-D60829B79AC8}">
      <dgm:prSet/>
      <dgm:spPr/>
      <dgm:t>
        <a:bodyPr/>
        <a:lstStyle/>
        <a:p>
          <a:endParaRPr lang="en-US"/>
        </a:p>
      </dgm:t>
    </dgm:pt>
    <dgm:pt modelId="{766B6695-91E3-490D-AB11-293EDB1870E0}">
      <dgm:prSet/>
      <dgm:spPr/>
      <dgm:t>
        <a:bodyPr/>
        <a:lstStyle/>
        <a:p>
          <a:r>
            <a:rPr lang="en-US"/>
            <a:t>Maintenance costs: 2%</a:t>
          </a:r>
        </a:p>
      </dgm:t>
    </dgm:pt>
    <dgm:pt modelId="{397612E0-E697-457F-89AA-E60ADE2B8CE3}" type="parTrans" cxnId="{694FB4C3-1F3A-48C0-B455-EF27323D31E9}">
      <dgm:prSet/>
      <dgm:spPr/>
      <dgm:t>
        <a:bodyPr/>
        <a:lstStyle/>
        <a:p>
          <a:endParaRPr lang="en-US"/>
        </a:p>
      </dgm:t>
    </dgm:pt>
    <dgm:pt modelId="{51D9A582-9CC2-4E71-807D-56B451ADFCAD}" type="sibTrans" cxnId="{694FB4C3-1F3A-48C0-B455-EF27323D31E9}">
      <dgm:prSet/>
      <dgm:spPr/>
      <dgm:t>
        <a:bodyPr/>
        <a:lstStyle/>
        <a:p>
          <a:endParaRPr lang="en-US"/>
        </a:p>
      </dgm:t>
    </dgm:pt>
    <dgm:pt modelId="{8DD5349A-1AF8-4F07-A34E-92EC6C14B67E}">
      <dgm:prSet/>
      <dgm:spPr/>
      <dgm:t>
        <a:bodyPr/>
        <a:lstStyle/>
        <a:p>
          <a:r>
            <a:rPr lang="en-US"/>
            <a:t>Insurance: 0.6%</a:t>
          </a:r>
        </a:p>
      </dgm:t>
    </dgm:pt>
    <dgm:pt modelId="{66D4A9FD-32FF-402A-B7AA-BD2AD4A1CA6E}" type="parTrans" cxnId="{2294631E-B54A-4222-A84A-C85C1E534FBE}">
      <dgm:prSet/>
      <dgm:spPr/>
      <dgm:t>
        <a:bodyPr/>
        <a:lstStyle/>
        <a:p>
          <a:endParaRPr lang="en-US"/>
        </a:p>
      </dgm:t>
    </dgm:pt>
    <dgm:pt modelId="{B699038A-AC79-4464-9E48-37623848D2AB}" type="sibTrans" cxnId="{2294631E-B54A-4222-A84A-C85C1E534FBE}">
      <dgm:prSet/>
      <dgm:spPr/>
      <dgm:t>
        <a:bodyPr/>
        <a:lstStyle/>
        <a:p>
          <a:endParaRPr lang="en-US"/>
        </a:p>
      </dgm:t>
    </dgm:pt>
    <dgm:pt modelId="{A258B34E-D404-43C4-9C42-310E877ADAD5}">
      <dgm:prSet/>
      <dgm:spPr/>
      <dgm:t>
        <a:bodyPr/>
        <a:lstStyle/>
        <a:p>
          <a:r>
            <a:rPr lang="en-US"/>
            <a:t>Miscellaneous fees (legal,  property management, etc.): 3%</a:t>
          </a:r>
        </a:p>
      </dgm:t>
    </dgm:pt>
    <dgm:pt modelId="{5C6D4227-7B6C-44E2-BC5E-0646E1F67F04}" type="parTrans" cxnId="{940C45C5-53A1-4B0B-9901-F1DB945D8E9F}">
      <dgm:prSet/>
      <dgm:spPr/>
      <dgm:t>
        <a:bodyPr/>
        <a:lstStyle/>
        <a:p>
          <a:endParaRPr lang="en-US"/>
        </a:p>
      </dgm:t>
    </dgm:pt>
    <dgm:pt modelId="{BC80953F-06B3-4CA1-9803-0A9F73DDF8F4}" type="sibTrans" cxnId="{940C45C5-53A1-4B0B-9901-F1DB945D8E9F}">
      <dgm:prSet/>
      <dgm:spPr/>
      <dgm:t>
        <a:bodyPr/>
        <a:lstStyle/>
        <a:p>
          <a:endParaRPr lang="en-US"/>
        </a:p>
      </dgm:t>
    </dgm:pt>
    <dgm:pt modelId="{E1515415-4ABC-41F3-A926-19BC76D23393}">
      <dgm:prSet/>
      <dgm:spPr/>
      <dgm:t>
        <a:bodyPr/>
        <a:lstStyle/>
        <a:p>
          <a:r>
            <a:rPr lang="en-US"/>
            <a:t>Include the distance premium</a:t>
          </a:r>
        </a:p>
      </dgm:t>
    </dgm:pt>
    <dgm:pt modelId="{3357A46F-2128-46F7-AC67-1473B7E9590C}" type="parTrans" cxnId="{7FDC5361-AB3D-42C6-87A7-B09624B8B1F9}">
      <dgm:prSet/>
      <dgm:spPr/>
      <dgm:t>
        <a:bodyPr/>
        <a:lstStyle/>
        <a:p>
          <a:endParaRPr lang="en-US"/>
        </a:p>
      </dgm:t>
    </dgm:pt>
    <dgm:pt modelId="{6DF9854C-DA6A-47DF-A74D-8BB04FA8E232}" type="sibTrans" cxnId="{7FDC5361-AB3D-42C6-87A7-B09624B8B1F9}">
      <dgm:prSet/>
      <dgm:spPr/>
      <dgm:t>
        <a:bodyPr/>
        <a:lstStyle/>
        <a:p>
          <a:endParaRPr lang="en-US"/>
        </a:p>
      </dgm:t>
    </dgm:pt>
    <dgm:pt modelId="{A4EC73CC-F3DA-48A0-A2AD-3B7CD0ADB939}">
      <dgm:prSet/>
      <dgm:spPr/>
      <dgm:t>
        <a:bodyPr/>
        <a:lstStyle/>
        <a:p>
          <a:r>
            <a:rPr lang="en-US" dirty="0"/>
            <a:t>29% for distance under .5 miles from campus (adjusted by .3 miles for campus size)</a:t>
          </a:r>
        </a:p>
      </dgm:t>
    </dgm:pt>
    <dgm:pt modelId="{7796D042-0FE1-43A1-B16F-3A68DED0E438}" type="parTrans" cxnId="{32F6B638-A3E0-4018-8307-1C7C3A25C2A3}">
      <dgm:prSet/>
      <dgm:spPr/>
      <dgm:t>
        <a:bodyPr/>
        <a:lstStyle/>
        <a:p>
          <a:endParaRPr lang="en-US"/>
        </a:p>
      </dgm:t>
    </dgm:pt>
    <dgm:pt modelId="{6931F1E5-3EC4-408E-B594-C26AD9AAC3EF}" type="sibTrans" cxnId="{32F6B638-A3E0-4018-8307-1C7C3A25C2A3}">
      <dgm:prSet/>
      <dgm:spPr/>
      <dgm:t>
        <a:bodyPr/>
        <a:lstStyle/>
        <a:p>
          <a:endParaRPr lang="en-US"/>
        </a:p>
      </dgm:t>
    </dgm:pt>
    <dgm:pt modelId="{B0ECDD57-DFD5-4095-9564-DE4B7BB8F83C}">
      <dgm:prSet/>
      <dgm:spPr/>
      <dgm:t>
        <a:bodyPr/>
        <a:lstStyle/>
        <a:p>
          <a:r>
            <a:rPr lang="en-US" dirty="0"/>
            <a:t>5% for distance between .5 miles and 1 mile from campus (adjusted by .3 miles for campus size)</a:t>
          </a:r>
        </a:p>
      </dgm:t>
    </dgm:pt>
    <dgm:pt modelId="{6011E884-5DCA-4C98-B394-A8ABBDE1E876}" type="parTrans" cxnId="{A997CABC-D264-4FD5-8B60-EEA3744D56A9}">
      <dgm:prSet/>
      <dgm:spPr/>
      <dgm:t>
        <a:bodyPr/>
        <a:lstStyle/>
        <a:p>
          <a:endParaRPr lang="en-US"/>
        </a:p>
      </dgm:t>
    </dgm:pt>
    <dgm:pt modelId="{10C72D7C-80AC-4A91-9889-9C860332CD59}" type="sibTrans" cxnId="{A997CABC-D264-4FD5-8B60-EEA3744D56A9}">
      <dgm:prSet/>
      <dgm:spPr/>
      <dgm:t>
        <a:bodyPr/>
        <a:lstStyle/>
        <a:p>
          <a:endParaRPr lang="en-US"/>
        </a:p>
      </dgm:t>
    </dgm:pt>
    <dgm:pt modelId="{1D35061A-4510-4A57-B67D-D67AF2DA2D16}">
      <dgm:prSet/>
      <dgm:spPr/>
      <dgm:t>
        <a:bodyPr/>
        <a:lstStyle/>
        <a:p>
          <a:r>
            <a:rPr lang="en-US"/>
            <a:t>Account for vacancy rates</a:t>
          </a:r>
        </a:p>
      </dgm:t>
    </dgm:pt>
    <dgm:pt modelId="{8C9D2627-226C-455B-8C62-0BB140D71239}" type="parTrans" cxnId="{575653F4-13AC-4236-901C-5F30FE19F23D}">
      <dgm:prSet/>
      <dgm:spPr/>
      <dgm:t>
        <a:bodyPr/>
        <a:lstStyle/>
        <a:p>
          <a:endParaRPr lang="en-US"/>
        </a:p>
      </dgm:t>
    </dgm:pt>
    <dgm:pt modelId="{325D056A-4E9B-422F-8B08-7FC3B9693B17}" type="sibTrans" cxnId="{575653F4-13AC-4236-901C-5F30FE19F23D}">
      <dgm:prSet/>
      <dgm:spPr/>
      <dgm:t>
        <a:bodyPr/>
        <a:lstStyle/>
        <a:p>
          <a:endParaRPr lang="en-US"/>
        </a:p>
      </dgm:t>
    </dgm:pt>
    <dgm:pt modelId="{B06ABCE2-F739-47E0-B60E-6845BDCC0A47}">
      <dgm:prSet/>
      <dgm:spPr/>
      <dgm:t>
        <a:bodyPr/>
        <a:lstStyle/>
        <a:p>
          <a:r>
            <a:rPr lang="en-US"/>
            <a:t>1.7% for properties under .5 miles from campus (adjusted by .3 miles for campus size)</a:t>
          </a:r>
        </a:p>
      </dgm:t>
    </dgm:pt>
    <dgm:pt modelId="{90D1635A-435E-4D33-86DA-5775E80432CE}" type="parTrans" cxnId="{18109196-0327-4DC0-A763-F17018D419EE}">
      <dgm:prSet/>
      <dgm:spPr/>
      <dgm:t>
        <a:bodyPr/>
        <a:lstStyle/>
        <a:p>
          <a:endParaRPr lang="en-US"/>
        </a:p>
      </dgm:t>
    </dgm:pt>
    <dgm:pt modelId="{72A7BA0B-B804-4F25-98EA-5E15DAA142AF}" type="sibTrans" cxnId="{18109196-0327-4DC0-A763-F17018D419EE}">
      <dgm:prSet/>
      <dgm:spPr/>
      <dgm:t>
        <a:bodyPr/>
        <a:lstStyle/>
        <a:p>
          <a:endParaRPr lang="en-US"/>
        </a:p>
      </dgm:t>
    </dgm:pt>
    <dgm:pt modelId="{1FA8B4DF-2CEE-409D-90BE-AE7ECF4CCF62}">
      <dgm:prSet/>
      <dgm:spPr/>
      <dgm:t>
        <a:bodyPr/>
        <a:lstStyle/>
        <a:p>
          <a:r>
            <a:rPr lang="en-US"/>
            <a:t>2.5% for distance between .5 miles and 1 mile from campus (adjusted by .3 miles for campus size)</a:t>
          </a:r>
        </a:p>
      </dgm:t>
    </dgm:pt>
    <dgm:pt modelId="{FCADB3D3-4009-4617-9DAF-7514DD76A0AE}" type="parTrans" cxnId="{A6FB8A88-A9C1-4878-B715-44325AB399A0}">
      <dgm:prSet/>
      <dgm:spPr/>
      <dgm:t>
        <a:bodyPr/>
        <a:lstStyle/>
        <a:p>
          <a:endParaRPr lang="en-US"/>
        </a:p>
      </dgm:t>
    </dgm:pt>
    <dgm:pt modelId="{A6D3A8F5-3A68-4ED0-9E0D-33D7E92A1DF9}" type="sibTrans" cxnId="{A6FB8A88-A9C1-4878-B715-44325AB399A0}">
      <dgm:prSet/>
      <dgm:spPr/>
      <dgm:t>
        <a:bodyPr/>
        <a:lstStyle/>
        <a:p>
          <a:endParaRPr lang="en-US"/>
        </a:p>
      </dgm:t>
    </dgm:pt>
    <dgm:pt modelId="{E17497E4-2F5F-43B3-97A6-9FF2742BE152}">
      <dgm:prSet/>
      <dgm:spPr/>
      <dgm:t>
        <a:bodyPr/>
        <a:lstStyle/>
        <a:p>
          <a:r>
            <a:rPr lang="en-US"/>
            <a:t>7% for houses 1 mile from campus or higher</a:t>
          </a:r>
        </a:p>
      </dgm:t>
    </dgm:pt>
    <dgm:pt modelId="{7C253E1D-0349-40E7-BEF4-37BAAD82B059}" type="parTrans" cxnId="{6FA904BA-BF96-453E-B511-744D58403BC0}">
      <dgm:prSet/>
      <dgm:spPr/>
      <dgm:t>
        <a:bodyPr/>
        <a:lstStyle/>
        <a:p>
          <a:endParaRPr lang="en-US"/>
        </a:p>
      </dgm:t>
    </dgm:pt>
    <dgm:pt modelId="{9B46F417-46EA-4F46-B6FC-7BD77BE344CE}" type="sibTrans" cxnId="{6FA904BA-BF96-453E-B511-744D58403BC0}">
      <dgm:prSet/>
      <dgm:spPr/>
      <dgm:t>
        <a:bodyPr/>
        <a:lstStyle/>
        <a:p>
          <a:endParaRPr lang="en-US"/>
        </a:p>
      </dgm:t>
    </dgm:pt>
    <dgm:pt modelId="{7B69015B-756F-44F9-A113-7E95F107BC4B}">
      <dgm:prSet/>
      <dgm:spPr/>
      <dgm:t>
        <a:bodyPr/>
        <a:lstStyle/>
        <a:p>
          <a:r>
            <a:rPr lang="en-US" dirty="0"/>
            <a:t>Observe that all these factors, as well as factors that determined the price prediction, will have an impact on profitability from student rentals.  </a:t>
          </a:r>
        </a:p>
      </dgm:t>
    </dgm:pt>
    <dgm:pt modelId="{7B58CB8C-A1CB-49DE-B1A3-7D3612719FC2}" type="parTrans" cxnId="{048B49FC-9B58-4DFE-A3BB-291E2FB27764}">
      <dgm:prSet/>
      <dgm:spPr/>
      <dgm:t>
        <a:bodyPr/>
        <a:lstStyle/>
        <a:p>
          <a:endParaRPr lang="en-US"/>
        </a:p>
      </dgm:t>
    </dgm:pt>
    <dgm:pt modelId="{3E4B3576-710A-478E-9E92-2B1308205C91}" type="sibTrans" cxnId="{048B49FC-9B58-4DFE-A3BB-291E2FB27764}">
      <dgm:prSet/>
      <dgm:spPr/>
      <dgm:t>
        <a:bodyPr/>
        <a:lstStyle/>
        <a:p>
          <a:endParaRPr lang="en-US"/>
        </a:p>
      </dgm:t>
    </dgm:pt>
    <dgm:pt modelId="{E2FB8ECB-41A4-4240-BB4C-32DD80E83429}" type="pres">
      <dgm:prSet presAssocID="{821A38CE-C21D-4224-A65D-9A6ED801C558}" presName="linear" presStyleCnt="0">
        <dgm:presLayoutVars>
          <dgm:animLvl val="lvl"/>
          <dgm:resizeHandles val="exact"/>
        </dgm:presLayoutVars>
      </dgm:prSet>
      <dgm:spPr/>
    </dgm:pt>
    <dgm:pt modelId="{E180C7F0-9A66-114D-82A8-A391437CF78C}" type="pres">
      <dgm:prSet presAssocID="{553E1C4B-16FF-4652-9F77-5B509C923162}" presName="parentText" presStyleLbl="node1" presStyleIdx="0" presStyleCnt="4">
        <dgm:presLayoutVars>
          <dgm:chMax val="0"/>
          <dgm:bulletEnabled val="1"/>
        </dgm:presLayoutVars>
      </dgm:prSet>
      <dgm:spPr/>
    </dgm:pt>
    <dgm:pt modelId="{ABF3B6E3-6F72-5C4C-B6D4-05021F031E09}" type="pres">
      <dgm:prSet presAssocID="{553E1C4B-16FF-4652-9F77-5B509C923162}" presName="childText" presStyleLbl="revTx" presStyleIdx="0" presStyleCnt="3">
        <dgm:presLayoutVars>
          <dgm:bulletEnabled val="1"/>
        </dgm:presLayoutVars>
      </dgm:prSet>
      <dgm:spPr/>
    </dgm:pt>
    <dgm:pt modelId="{6B8A51F7-E116-F54C-9608-606294F44EA7}" type="pres">
      <dgm:prSet presAssocID="{E1515415-4ABC-41F3-A926-19BC76D23393}" presName="parentText" presStyleLbl="node1" presStyleIdx="1" presStyleCnt="4">
        <dgm:presLayoutVars>
          <dgm:chMax val="0"/>
          <dgm:bulletEnabled val="1"/>
        </dgm:presLayoutVars>
      </dgm:prSet>
      <dgm:spPr/>
    </dgm:pt>
    <dgm:pt modelId="{856186E6-4972-5D43-A727-1E9E18A64B65}" type="pres">
      <dgm:prSet presAssocID="{E1515415-4ABC-41F3-A926-19BC76D23393}" presName="childText" presStyleLbl="revTx" presStyleIdx="1" presStyleCnt="3">
        <dgm:presLayoutVars>
          <dgm:bulletEnabled val="1"/>
        </dgm:presLayoutVars>
      </dgm:prSet>
      <dgm:spPr/>
    </dgm:pt>
    <dgm:pt modelId="{0495516F-307B-0542-A3AF-15116737D277}" type="pres">
      <dgm:prSet presAssocID="{1D35061A-4510-4A57-B67D-D67AF2DA2D16}" presName="parentText" presStyleLbl="node1" presStyleIdx="2" presStyleCnt="4">
        <dgm:presLayoutVars>
          <dgm:chMax val="0"/>
          <dgm:bulletEnabled val="1"/>
        </dgm:presLayoutVars>
      </dgm:prSet>
      <dgm:spPr/>
    </dgm:pt>
    <dgm:pt modelId="{E27B44DF-EABD-7043-B09B-79CA73E90419}" type="pres">
      <dgm:prSet presAssocID="{1D35061A-4510-4A57-B67D-D67AF2DA2D16}" presName="childText" presStyleLbl="revTx" presStyleIdx="2" presStyleCnt="3">
        <dgm:presLayoutVars>
          <dgm:bulletEnabled val="1"/>
        </dgm:presLayoutVars>
      </dgm:prSet>
      <dgm:spPr/>
    </dgm:pt>
    <dgm:pt modelId="{6EA1B9E6-A6D0-F847-A516-73AF0FD03D87}" type="pres">
      <dgm:prSet presAssocID="{7B69015B-756F-44F9-A113-7E95F107BC4B}" presName="parentText" presStyleLbl="node1" presStyleIdx="3" presStyleCnt="4">
        <dgm:presLayoutVars>
          <dgm:chMax val="0"/>
          <dgm:bulletEnabled val="1"/>
        </dgm:presLayoutVars>
      </dgm:prSet>
      <dgm:spPr/>
    </dgm:pt>
  </dgm:ptLst>
  <dgm:cxnLst>
    <dgm:cxn modelId="{2294631E-B54A-4222-A84A-C85C1E534FBE}" srcId="{553E1C4B-16FF-4652-9F77-5B509C923162}" destId="{8DD5349A-1AF8-4F07-A34E-92EC6C14B67E}" srcOrd="2" destOrd="0" parTransId="{66D4A9FD-32FF-402A-B7AA-BD2AD4A1CA6E}" sibTransId="{B699038A-AC79-4464-9E48-37623848D2AB}"/>
    <dgm:cxn modelId="{C64F5D25-C50E-484D-A7B0-9B34CCD91CB1}" type="presOf" srcId="{821A38CE-C21D-4224-A65D-9A6ED801C558}" destId="{E2FB8ECB-41A4-4240-BB4C-32DD80E83429}" srcOrd="0" destOrd="0" presId="urn:microsoft.com/office/officeart/2005/8/layout/vList2"/>
    <dgm:cxn modelId="{8EABA02F-1CEF-4386-91A3-D60829B79AC8}" srcId="{553E1C4B-16FF-4652-9F77-5B509C923162}" destId="{12040C4D-CEBB-49E9-91F8-0DD0BD1D62ED}" srcOrd="0" destOrd="0" parTransId="{132945FF-0C0C-4A57-A604-FA305A601DAA}" sibTransId="{71925E4B-F5C5-4A9F-8386-8B3999C7C01A}"/>
    <dgm:cxn modelId="{32F6B638-A3E0-4018-8307-1C7C3A25C2A3}" srcId="{E1515415-4ABC-41F3-A926-19BC76D23393}" destId="{A4EC73CC-F3DA-48A0-A2AD-3B7CD0ADB939}" srcOrd="0" destOrd="0" parTransId="{7796D042-0FE1-43A1-B16F-3A68DED0E438}" sibTransId="{6931F1E5-3EC4-408E-B594-C26AD9AAC3EF}"/>
    <dgm:cxn modelId="{B3C8EC3A-F76A-2940-93FF-2CDE8B078903}" type="presOf" srcId="{8DD5349A-1AF8-4F07-A34E-92EC6C14B67E}" destId="{ABF3B6E3-6F72-5C4C-B6D4-05021F031E09}" srcOrd="0" destOrd="2" presId="urn:microsoft.com/office/officeart/2005/8/layout/vList2"/>
    <dgm:cxn modelId="{3572593C-B54E-C344-A72D-4D64705E960D}" type="presOf" srcId="{B06ABCE2-F739-47E0-B60E-6845BDCC0A47}" destId="{E27B44DF-EABD-7043-B09B-79CA73E90419}" srcOrd="0" destOrd="0" presId="urn:microsoft.com/office/officeart/2005/8/layout/vList2"/>
    <dgm:cxn modelId="{8DAD274A-59C5-3147-B3F8-334B754D4693}" type="presOf" srcId="{12040C4D-CEBB-49E9-91F8-0DD0BD1D62ED}" destId="{ABF3B6E3-6F72-5C4C-B6D4-05021F031E09}" srcOrd="0" destOrd="0" presId="urn:microsoft.com/office/officeart/2005/8/layout/vList2"/>
    <dgm:cxn modelId="{7FDC5361-AB3D-42C6-87A7-B09624B8B1F9}" srcId="{821A38CE-C21D-4224-A65D-9A6ED801C558}" destId="{E1515415-4ABC-41F3-A926-19BC76D23393}" srcOrd="1" destOrd="0" parTransId="{3357A46F-2128-46F7-AC67-1473B7E9590C}" sibTransId="{6DF9854C-DA6A-47DF-A74D-8BB04FA8E232}"/>
    <dgm:cxn modelId="{7536D367-1784-A941-A829-6E27A8C32309}" type="presOf" srcId="{1FA8B4DF-2CEE-409D-90BE-AE7ECF4CCF62}" destId="{E27B44DF-EABD-7043-B09B-79CA73E90419}" srcOrd="0" destOrd="1" presId="urn:microsoft.com/office/officeart/2005/8/layout/vList2"/>
    <dgm:cxn modelId="{2B304670-11F8-654A-AAFE-2046AFB29464}" type="presOf" srcId="{A4EC73CC-F3DA-48A0-A2AD-3B7CD0ADB939}" destId="{856186E6-4972-5D43-A727-1E9E18A64B65}" srcOrd="0" destOrd="0" presId="urn:microsoft.com/office/officeart/2005/8/layout/vList2"/>
    <dgm:cxn modelId="{1D0CA578-6F1F-1A44-9FA0-980A70BE39E6}" type="presOf" srcId="{E17497E4-2F5F-43B3-97A6-9FF2742BE152}" destId="{E27B44DF-EABD-7043-B09B-79CA73E90419}" srcOrd="0" destOrd="2" presId="urn:microsoft.com/office/officeart/2005/8/layout/vList2"/>
    <dgm:cxn modelId="{A6FB8A88-A9C1-4878-B715-44325AB399A0}" srcId="{1D35061A-4510-4A57-B67D-D67AF2DA2D16}" destId="{1FA8B4DF-2CEE-409D-90BE-AE7ECF4CCF62}" srcOrd="1" destOrd="0" parTransId="{FCADB3D3-4009-4617-9DAF-7514DD76A0AE}" sibTransId="{A6D3A8F5-3A68-4ED0-9E0D-33D7E92A1DF9}"/>
    <dgm:cxn modelId="{76FC1C8C-6531-094E-99C8-000C84556467}" type="presOf" srcId="{E1515415-4ABC-41F3-A926-19BC76D23393}" destId="{6B8A51F7-E116-F54C-9608-606294F44EA7}" srcOrd="0" destOrd="0" presId="urn:microsoft.com/office/officeart/2005/8/layout/vList2"/>
    <dgm:cxn modelId="{A414CF90-E655-2047-AA27-A21BE22D4F3A}" type="presOf" srcId="{766B6695-91E3-490D-AB11-293EDB1870E0}" destId="{ABF3B6E3-6F72-5C4C-B6D4-05021F031E09}" srcOrd="0" destOrd="1" presId="urn:microsoft.com/office/officeart/2005/8/layout/vList2"/>
    <dgm:cxn modelId="{FC864495-E9E2-0649-BB7F-8950BAF4255D}" type="presOf" srcId="{7B69015B-756F-44F9-A113-7E95F107BC4B}" destId="{6EA1B9E6-A6D0-F847-A516-73AF0FD03D87}" srcOrd="0" destOrd="0" presId="urn:microsoft.com/office/officeart/2005/8/layout/vList2"/>
    <dgm:cxn modelId="{18109196-0327-4DC0-A763-F17018D419EE}" srcId="{1D35061A-4510-4A57-B67D-D67AF2DA2D16}" destId="{B06ABCE2-F739-47E0-B60E-6845BDCC0A47}" srcOrd="0" destOrd="0" parTransId="{90D1635A-435E-4D33-86DA-5775E80432CE}" sibTransId="{72A7BA0B-B804-4F25-98EA-5E15DAA142AF}"/>
    <dgm:cxn modelId="{AE5E75A2-C375-7049-92BB-DAA5B89EC3EC}" type="presOf" srcId="{A258B34E-D404-43C4-9C42-310E877ADAD5}" destId="{ABF3B6E3-6F72-5C4C-B6D4-05021F031E09}" srcOrd="0" destOrd="3" presId="urn:microsoft.com/office/officeart/2005/8/layout/vList2"/>
    <dgm:cxn modelId="{6FA904BA-BF96-453E-B511-744D58403BC0}" srcId="{1D35061A-4510-4A57-B67D-D67AF2DA2D16}" destId="{E17497E4-2F5F-43B3-97A6-9FF2742BE152}" srcOrd="2" destOrd="0" parTransId="{7C253E1D-0349-40E7-BEF4-37BAAD82B059}" sibTransId="{9B46F417-46EA-4F46-B6FC-7BD77BE344CE}"/>
    <dgm:cxn modelId="{A997CABC-D264-4FD5-8B60-EEA3744D56A9}" srcId="{E1515415-4ABC-41F3-A926-19BC76D23393}" destId="{B0ECDD57-DFD5-4095-9564-DE4B7BB8F83C}" srcOrd="1" destOrd="0" parTransId="{6011E884-5DCA-4C98-B394-A8ABBDE1E876}" sibTransId="{10C72D7C-80AC-4A91-9889-9C860332CD59}"/>
    <dgm:cxn modelId="{F1FDEDC0-F4BE-C54D-8C02-1043A8264569}" type="presOf" srcId="{1D35061A-4510-4A57-B67D-D67AF2DA2D16}" destId="{0495516F-307B-0542-A3AF-15116737D277}" srcOrd="0" destOrd="0" presId="urn:microsoft.com/office/officeart/2005/8/layout/vList2"/>
    <dgm:cxn modelId="{694FB4C3-1F3A-48C0-B455-EF27323D31E9}" srcId="{553E1C4B-16FF-4652-9F77-5B509C923162}" destId="{766B6695-91E3-490D-AB11-293EDB1870E0}" srcOrd="1" destOrd="0" parTransId="{397612E0-E697-457F-89AA-E60ADE2B8CE3}" sibTransId="{51D9A582-9CC2-4E71-807D-56B451ADFCAD}"/>
    <dgm:cxn modelId="{940C45C5-53A1-4B0B-9901-F1DB945D8E9F}" srcId="{553E1C4B-16FF-4652-9F77-5B509C923162}" destId="{A258B34E-D404-43C4-9C42-310E877ADAD5}" srcOrd="3" destOrd="0" parTransId="{5C6D4227-7B6C-44E2-BC5E-0646E1F67F04}" sibTransId="{BC80953F-06B3-4CA1-9803-0A9F73DDF8F4}"/>
    <dgm:cxn modelId="{00FCC8CD-8283-44BC-9747-ED87F569A7A8}" srcId="{821A38CE-C21D-4224-A65D-9A6ED801C558}" destId="{553E1C4B-16FF-4652-9F77-5B509C923162}" srcOrd="0" destOrd="0" parTransId="{B7D082E9-650C-4FB1-B612-049EB6236F83}" sibTransId="{00E26E84-DC8A-463D-AF6C-302264C1BDA5}"/>
    <dgm:cxn modelId="{3D27F3DA-8700-ED49-9537-8C97A9E1F6F4}" type="presOf" srcId="{B0ECDD57-DFD5-4095-9564-DE4B7BB8F83C}" destId="{856186E6-4972-5D43-A727-1E9E18A64B65}" srcOrd="0" destOrd="1" presId="urn:microsoft.com/office/officeart/2005/8/layout/vList2"/>
    <dgm:cxn modelId="{5A0BBAEE-6FD7-C042-9F6A-AB82E1C729D1}" type="presOf" srcId="{553E1C4B-16FF-4652-9F77-5B509C923162}" destId="{E180C7F0-9A66-114D-82A8-A391437CF78C}" srcOrd="0" destOrd="0" presId="urn:microsoft.com/office/officeart/2005/8/layout/vList2"/>
    <dgm:cxn modelId="{575653F4-13AC-4236-901C-5F30FE19F23D}" srcId="{821A38CE-C21D-4224-A65D-9A6ED801C558}" destId="{1D35061A-4510-4A57-B67D-D67AF2DA2D16}" srcOrd="2" destOrd="0" parTransId="{8C9D2627-226C-455B-8C62-0BB140D71239}" sibTransId="{325D056A-4E9B-422F-8B08-7FC3B9693B17}"/>
    <dgm:cxn modelId="{048B49FC-9B58-4DFE-A3BB-291E2FB27764}" srcId="{821A38CE-C21D-4224-A65D-9A6ED801C558}" destId="{7B69015B-756F-44F9-A113-7E95F107BC4B}" srcOrd="3" destOrd="0" parTransId="{7B58CB8C-A1CB-49DE-B1A3-7D3612719FC2}" sibTransId="{3E4B3576-710A-478E-9E92-2B1308205C91}"/>
    <dgm:cxn modelId="{A1930DA2-75A7-1F43-9815-920395785D8F}" type="presParOf" srcId="{E2FB8ECB-41A4-4240-BB4C-32DD80E83429}" destId="{E180C7F0-9A66-114D-82A8-A391437CF78C}" srcOrd="0" destOrd="0" presId="urn:microsoft.com/office/officeart/2005/8/layout/vList2"/>
    <dgm:cxn modelId="{6110E77D-3972-B341-B5D0-08AB5960840B}" type="presParOf" srcId="{E2FB8ECB-41A4-4240-BB4C-32DD80E83429}" destId="{ABF3B6E3-6F72-5C4C-B6D4-05021F031E09}" srcOrd="1" destOrd="0" presId="urn:microsoft.com/office/officeart/2005/8/layout/vList2"/>
    <dgm:cxn modelId="{F247B02E-0D68-C14C-95DC-66DDF94B2773}" type="presParOf" srcId="{E2FB8ECB-41A4-4240-BB4C-32DD80E83429}" destId="{6B8A51F7-E116-F54C-9608-606294F44EA7}" srcOrd="2" destOrd="0" presId="urn:microsoft.com/office/officeart/2005/8/layout/vList2"/>
    <dgm:cxn modelId="{4592772C-CB10-A346-BC1B-7734D5C9795E}" type="presParOf" srcId="{E2FB8ECB-41A4-4240-BB4C-32DD80E83429}" destId="{856186E6-4972-5D43-A727-1E9E18A64B65}" srcOrd="3" destOrd="0" presId="urn:microsoft.com/office/officeart/2005/8/layout/vList2"/>
    <dgm:cxn modelId="{137F547A-B178-2C41-9EE2-CEF322CBE8FF}" type="presParOf" srcId="{E2FB8ECB-41A4-4240-BB4C-32DD80E83429}" destId="{0495516F-307B-0542-A3AF-15116737D277}" srcOrd="4" destOrd="0" presId="urn:microsoft.com/office/officeart/2005/8/layout/vList2"/>
    <dgm:cxn modelId="{AD6D380F-6A04-1640-90DC-2663564CEE1A}" type="presParOf" srcId="{E2FB8ECB-41A4-4240-BB4C-32DD80E83429}" destId="{E27B44DF-EABD-7043-B09B-79CA73E90419}" srcOrd="5" destOrd="0" presId="urn:microsoft.com/office/officeart/2005/8/layout/vList2"/>
    <dgm:cxn modelId="{06E61948-9423-644D-B55F-A6E615A2AE28}" type="presParOf" srcId="{E2FB8ECB-41A4-4240-BB4C-32DD80E83429}" destId="{6EA1B9E6-A6D0-F847-A516-73AF0FD03D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0C7F0-9A66-114D-82A8-A391437CF78C}">
      <dsp:nvSpPr>
        <dsp:cNvPr id="0" name=""/>
        <dsp:cNvSpPr/>
      </dsp:nvSpPr>
      <dsp:spPr>
        <a:xfrm>
          <a:off x="0" y="89591"/>
          <a:ext cx="7012370" cy="64642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First, must determine the yearly costs as a percentage of house price</a:t>
          </a:r>
        </a:p>
      </dsp:txBody>
      <dsp:txXfrm>
        <a:off x="31556" y="121147"/>
        <a:ext cx="6949258" cy="583313"/>
      </dsp:txXfrm>
    </dsp:sp>
    <dsp:sp modelId="{ABF3B6E3-6F72-5C4C-B6D4-05021F031E09}">
      <dsp:nvSpPr>
        <dsp:cNvPr id="0" name=""/>
        <dsp:cNvSpPr/>
      </dsp:nvSpPr>
      <dsp:spPr>
        <a:xfrm>
          <a:off x="0" y="736016"/>
          <a:ext cx="7012370" cy="862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Taxes: 1.5%</a:t>
          </a:r>
        </a:p>
        <a:p>
          <a:pPr marL="114300" lvl="1" indent="-114300" algn="l" defTabSz="577850">
            <a:lnSpc>
              <a:spcPct val="90000"/>
            </a:lnSpc>
            <a:spcBef>
              <a:spcPct val="0"/>
            </a:spcBef>
            <a:spcAft>
              <a:spcPct val="20000"/>
            </a:spcAft>
            <a:buChar char="•"/>
          </a:pPr>
          <a:r>
            <a:rPr lang="en-US" sz="1300" kern="1200"/>
            <a:t>Maintenance costs: 2%</a:t>
          </a:r>
        </a:p>
        <a:p>
          <a:pPr marL="114300" lvl="1" indent="-114300" algn="l" defTabSz="577850">
            <a:lnSpc>
              <a:spcPct val="90000"/>
            </a:lnSpc>
            <a:spcBef>
              <a:spcPct val="0"/>
            </a:spcBef>
            <a:spcAft>
              <a:spcPct val="20000"/>
            </a:spcAft>
            <a:buChar char="•"/>
          </a:pPr>
          <a:r>
            <a:rPr lang="en-US" sz="1300" kern="1200"/>
            <a:t>Insurance: 0.6%</a:t>
          </a:r>
        </a:p>
        <a:p>
          <a:pPr marL="114300" lvl="1" indent="-114300" algn="l" defTabSz="577850">
            <a:lnSpc>
              <a:spcPct val="90000"/>
            </a:lnSpc>
            <a:spcBef>
              <a:spcPct val="0"/>
            </a:spcBef>
            <a:spcAft>
              <a:spcPct val="20000"/>
            </a:spcAft>
            <a:buChar char="•"/>
          </a:pPr>
          <a:r>
            <a:rPr lang="en-US" sz="1300" kern="1200"/>
            <a:t>Miscellaneous fees (legal,  property management, etc.): 3%</a:t>
          </a:r>
        </a:p>
      </dsp:txBody>
      <dsp:txXfrm>
        <a:off x="0" y="736016"/>
        <a:ext cx="7012370" cy="862155"/>
      </dsp:txXfrm>
    </dsp:sp>
    <dsp:sp modelId="{6B8A51F7-E116-F54C-9608-606294F44EA7}">
      <dsp:nvSpPr>
        <dsp:cNvPr id="0" name=""/>
        <dsp:cNvSpPr/>
      </dsp:nvSpPr>
      <dsp:spPr>
        <a:xfrm>
          <a:off x="0" y="1598171"/>
          <a:ext cx="7012370" cy="646425"/>
        </a:xfrm>
        <a:prstGeom prst="roundRect">
          <a:avLst/>
        </a:prstGeom>
        <a:gradFill rotWithShape="0">
          <a:gsLst>
            <a:gs pos="0">
              <a:schemeClr val="accent2">
                <a:hueOff val="302398"/>
                <a:satOff val="-4596"/>
                <a:lumOff val="4052"/>
                <a:alphaOff val="0"/>
                <a:tint val="98000"/>
                <a:lumMod val="110000"/>
              </a:schemeClr>
            </a:gs>
            <a:gs pos="84000">
              <a:schemeClr val="accent2">
                <a:hueOff val="302398"/>
                <a:satOff val="-4596"/>
                <a:lumOff val="405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Include the distance premium</a:t>
          </a:r>
        </a:p>
      </dsp:txBody>
      <dsp:txXfrm>
        <a:off x="31556" y="1629727"/>
        <a:ext cx="6949258" cy="583313"/>
      </dsp:txXfrm>
    </dsp:sp>
    <dsp:sp modelId="{856186E6-4972-5D43-A727-1E9E18A64B65}">
      <dsp:nvSpPr>
        <dsp:cNvPr id="0" name=""/>
        <dsp:cNvSpPr/>
      </dsp:nvSpPr>
      <dsp:spPr>
        <a:xfrm>
          <a:off x="0" y="2244596"/>
          <a:ext cx="7012370"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29% for distance under .5 miles from campus (adjusted by .3 miles for campus size)</a:t>
          </a:r>
        </a:p>
        <a:p>
          <a:pPr marL="114300" lvl="1" indent="-114300" algn="l" defTabSz="577850">
            <a:lnSpc>
              <a:spcPct val="90000"/>
            </a:lnSpc>
            <a:spcBef>
              <a:spcPct val="0"/>
            </a:spcBef>
            <a:spcAft>
              <a:spcPct val="20000"/>
            </a:spcAft>
            <a:buChar char="•"/>
          </a:pPr>
          <a:r>
            <a:rPr lang="en-US" sz="1300" kern="1200" dirty="0"/>
            <a:t>5% for distance between .5 miles and 1 mile from campus (adjusted by .3 miles for campus size)</a:t>
          </a:r>
        </a:p>
      </dsp:txBody>
      <dsp:txXfrm>
        <a:off x="0" y="2244596"/>
        <a:ext cx="7012370" cy="431077"/>
      </dsp:txXfrm>
    </dsp:sp>
    <dsp:sp modelId="{0495516F-307B-0542-A3AF-15116737D277}">
      <dsp:nvSpPr>
        <dsp:cNvPr id="0" name=""/>
        <dsp:cNvSpPr/>
      </dsp:nvSpPr>
      <dsp:spPr>
        <a:xfrm>
          <a:off x="0" y="2675674"/>
          <a:ext cx="7012370" cy="646425"/>
        </a:xfrm>
        <a:prstGeom prst="roundRect">
          <a:avLst/>
        </a:prstGeom>
        <a:gradFill rotWithShape="0">
          <a:gsLst>
            <a:gs pos="0">
              <a:schemeClr val="accent2">
                <a:hueOff val="604797"/>
                <a:satOff val="-9193"/>
                <a:lumOff val="8105"/>
                <a:alphaOff val="0"/>
                <a:tint val="98000"/>
                <a:lumMod val="110000"/>
              </a:schemeClr>
            </a:gs>
            <a:gs pos="84000">
              <a:schemeClr val="accent2">
                <a:hueOff val="604797"/>
                <a:satOff val="-9193"/>
                <a:lumOff val="810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Account for vacancy rates</a:t>
          </a:r>
        </a:p>
      </dsp:txBody>
      <dsp:txXfrm>
        <a:off x="31556" y="2707230"/>
        <a:ext cx="6949258" cy="583313"/>
      </dsp:txXfrm>
    </dsp:sp>
    <dsp:sp modelId="{E27B44DF-EABD-7043-B09B-79CA73E90419}">
      <dsp:nvSpPr>
        <dsp:cNvPr id="0" name=""/>
        <dsp:cNvSpPr/>
      </dsp:nvSpPr>
      <dsp:spPr>
        <a:xfrm>
          <a:off x="0" y="3322099"/>
          <a:ext cx="7012370" cy="65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1.7% for properties under .5 miles from campus (adjusted by .3 miles for campus size)</a:t>
          </a:r>
        </a:p>
        <a:p>
          <a:pPr marL="114300" lvl="1" indent="-114300" algn="l" defTabSz="577850">
            <a:lnSpc>
              <a:spcPct val="90000"/>
            </a:lnSpc>
            <a:spcBef>
              <a:spcPct val="0"/>
            </a:spcBef>
            <a:spcAft>
              <a:spcPct val="20000"/>
            </a:spcAft>
            <a:buChar char="•"/>
          </a:pPr>
          <a:r>
            <a:rPr lang="en-US" sz="1300" kern="1200"/>
            <a:t>2.5% for distance between .5 miles and 1 mile from campus (adjusted by .3 miles for campus size)</a:t>
          </a:r>
        </a:p>
        <a:p>
          <a:pPr marL="114300" lvl="1" indent="-114300" algn="l" defTabSz="577850">
            <a:lnSpc>
              <a:spcPct val="90000"/>
            </a:lnSpc>
            <a:spcBef>
              <a:spcPct val="0"/>
            </a:spcBef>
            <a:spcAft>
              <a:spcPct val="20000"/>
            </a:spcAft>
            <a:buChar char="•"/>
          </a:pPr>
          <a:r>
            <a:rPr lang="en-US" sz="1300" kern="1200"/>
            <a:t>7% for houses 1 mile from campus or higher</a:t>
          </a:r>
        </a:p>
      </dsp:txBody>
      <dsp:txXfrm>
        <a:off x="0" y="3322099"/>
        <a:ext cx="7012370" cy="651014"/>
      </dsp:txXfrm>
    </dsp:sp>
    <dsp:sp modelId="{6EA1B9E6-A6D0-F847-A516-73AF0FD03D87}">
      <dsp:nvSpPr>
        <dsp:cNvPr id="0" name=""/>
        <dsp:cNvSpPr/>
      </dsp:nvSpPr>
      <dsp:spPr>
        <a:xfrm>
          <a:off x="0" y="3973114"/>
          <a:ext cx="7012370" cy="646425"/>
        </a:xfrm>
        <a:prstGeom prst="roundRect">
          <a:avLst/>
        </a:prstGeom>
        <a:gradFill rotWithShape="0">
          <a:gsLst>
            <a:gs pos="0">
              <a:schemeClr val="accent2">
                <a:hueOff val="907195"/>
                <a:satOff val="-13789"/>
                <a:lumOff val="12157"/>
                <a:alphaOff val="0"/>
                <a:tint val="98000"/>
                <a:lumMod val="110000"/>
              </a:schemeClr>
            </a:gs>
            <a:gs pos="84000">
              <a:schemeClr val="accent2">
                <a:hueOff val="907195"/>
                <a:satOff val="-13789"/>
                <a:lumOff val="12157"/>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Observe that all these factors, as well as factors that determined the price prediction, will have an impact on profitability from student rentals.  </a:t>
          </a:r>
        </a:p>
      </dsp:txBody>
      <dsp:txXfrm>
        <a:off x="31556" y="4004670"/>
        <a:ext cx="6949258" cy="5833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8210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804491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8/25/22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8/25/22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0951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bbc.com/worklife/article/20160420-making-money-from-studen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mes-app.herokuapp.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investopedia.com/terms/c/capitalizationrate.asp" TargetMode="External"/><Relationship Id="rId2" Type="http://schemas.openxmlformats.org/officeDocument/2006/relationships/hyperlink" Target="https://www.investopedia.com/terms/n/noi.asp" TargetMode="External"/><Relationship Id="rId1" Type="http://schemas.openxmlformats.org/officeDocument/2006/relationships/slideLayout" Target="../slideLayouts/slideLayout2.xml"/><Relationship Id="rId4" Type="http://schemas.openxmlformats.org/officeDocument/2006/relationships/hyperlink" Target="https://www.zillow.com/ames-ia/rent-house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neighborhoodscout.com/ia/ames/real-estate" TargetMode="External"/><Relationship Id="rId2" Type="http://schemas.openxmlformats.org/officeDocument/2006/relationships/hyperlink" Target="https://www.statista.com/statistics/913457/vacancy-rate-student-housing-units-us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92F98C18-6859-0FCB-4298-4AD1862239A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65201" y="1020431"/>
            <a:ext cx="10225530" cy="1475013"/>
          </a:xfrm>
        </p:spPr>
        <p:txBody>
          <a:bodyPr>
            <a:normAutofit/>
          </a:bodyPr>
          <a:lstStyle/>
          <a:p>
            <a:r>
              <a:rPr lang="en-US" sz="4000" dirty="0">
                <a:solidFill>
                  <a:schemeClr val="tx1"/>
                </a:solidFill>
              </a:rPr>
              <a:t>Housing market in </a:t>
            </a:r>
            <a:r>
              <a:rPr lang="en-US" sz="4000" dirty="0" err="1">
                <a:solidFill>
                  <a:schemeClr val="tx1"/>
                </a:solidFill>
              </a:rPr>
              <a:t>Aimes</a:t>
            </a:r>
            <a:r>
              <a:rPr lang="en-US" sz="4000" dirty="0">
                <a:solidFill>
                  <a:schemeClr val="tx1"/>
                </a:solidFill>
              </a:rPr>
              <a:t>, Iowa</a:t>
            </a:r>
          </a:p>
        </p:txBody>
      </p:sp>
      <p:sp>
        <p:nvSpPr>
          <p:cNvPr id="3" name="Content Placeholder 2"/>
          <p:cNvSpPr>
            <a:spLocks noGrp="1"/>
          </p:cNvSpPr>
          <p:nvPr>
            <p:ph type="subTitle" idx="1"/>
          </p:nvPr>
        </p:nvSpPr>
        <p:spPr>
          <a:xfrm>
            <a:off x="965200" y="2495445"/>
            <a:ext cx="10225530" cy="590321"/>
          </a:xfrm>
        </p:spPr>
        <p:txBody>
          <a:bodyPr>
            <a:normAutofit/>
          </a:bodyPr>
          <a:lstStyle/>
          <a:p>
            <a:r>
              <a:rPr lang="en-US" dirty="0">
                <a:solidFill>
                  <a:schemeClr val="tx1"/>
                </a:solidFill>
              </a:rPr>
              <a:t>Investing in real estate for students</a:t>
            </a:r>
          </a:p>
        </p:txBody>
      </p:sp>
      <p:sp>
        <p:nvSpPr>
          <p:cNvPr id="5" name="TextBox 4">
            <a:extLst>
              <a:ext uri="{FF2B5EF4-FFF2-40B4-BE49-F238E27FC236}">
                <a16:creationId xmlns:a16="http://schemas.microsoft.com/office/drawing/2014/main" id="{CAC22CED-2E84-1BB9-EA1F-978BDEE8403F}"/>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
        <p:nvSpPr>
          <p:cNvPr id="7" name="TextBox 6">
            <a:extLst>
              <a:ext uri="{FF2B5EF4-FFF2-40B4-BE49-F238E27FC236}">
                <a16:creationId xmlns:a16="http://schemas.microsoft.com/office/drawing/2014/main" id="{A68F2DF3-F4AE-6D76-2615-F125308E38AE}"/>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Tree>
    <p:extLst>
      <p:ext uri="{BB962C8B-B14F-4D97-AF65-F5344CB8AC3E}">
        <p14:creationId xmlns:p14="http://schemas.microsoft.com/office/powerpoint/2010/main" val="40411201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1DF555-AE31-DF0B-E2DB-90F29C6FA344}"/>
              </a:ext>
            </a:extLst>
          </p:cNvPr>
          <p:cNvSpPr>
            <a:spLocks noGrp="1"/>
          </p:cNvSpPr>
          <p:nvPr>
            <p:ph type="title"/>
          </p:nvPr>
        </p:nvSpPr>
        <p:spPr>
          <a:xfrm>
            <a:off x="601255" y="702156"/>
            <a:ext cx="3409783" cy="1013800"/>
          </a:xfrm>
        </p:spPr>
        <p:txBody>
          <a:bodyPr>
            <a:normAutofit/>
          </a:bodyPr>
          <a:lstStyle/>
          <a:p>
            <a:r>
              <a:rPr lang="en-US" dirty="0"/>
              <a:t>Returns distribution</a:t>
            </a:r>
          </a:p>
        </p:txBody>
      </p:sp>
      <p:sp>
        <p:nvSpPr>
          <p:cNvPr id="29" name="Rectangle 28">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57BB5"/>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EFBF92B1-B54E-D222-0818-D8BC4DEAF910}"/>
              </a:ext>
            </a:extLst>
          </p:cNvPr>
          <p:cNvSpPr>
            <a:spLocks noGrp="1"/>
          </p:cNvSpPr>
          <p:nvPr>
            <p:ph idx="1"/>
          </p:nvPr>
        </p:nvSpPr>
        <p:spPr>
          <a:xfrm>
            <a:off x="601255" y="1964168"/>
            <a:ext cx="3409782" cy="4036582"/>
          </a:xfrm>
        </p:spPr>
        <p:txBody>
          <a:bodyPr>
            <a:normAutofit/>
          </a:bodyPr>
          <a:lstStyle/>
          <a:p>
            <a:pPr>
              <a:lnSpc>
                <a:spcPct val="90000"/>
              </a:lnSpc>
            </a:pPr>
            <a:r>
              <a:rPr lang="en-US" sz="1500" dirty="0">
                <a:solidFill>
                  <a:schemeClr val="bg1"/>
                </a:solidFill>
              </a:rPr>
              <a:t>Distribution of returns is consistent with average returns on student housing being in the range between 7 and 18%</a:t>
            </a:r>
          </a:p>
          <a:p>
            <a:pPr lvl="1">
              <a:lnSpc>
                <a:spcPct val="90000"/>
              </a:lnSpc>
            </a:pPr>
            <a:r>
              <a:rPr lang="en-US" sz="1300" dirty="0">
                <a:solidFill>
                  <a:schemeClr val="bg1"/>
                </a:solidFill>
                <a:latin typeface="Helvetica Neue" panose="02000503000000020004" pitchFamily="2" charset="0"/>
                <a:hlinkClick r:id="rId2">
                  <a:extLst>
                    <a:ext uri="{A12FA001-AC4F-418D-AE19-62706E023703}">
                      <ahyp:hlinkClr xmlns:ahyp="http://schemas.microsoft.com/office/drawing/2018/hyperlinkcolor" val="tx"/>
                    </a:ext>
                  </a:extLst>
                </a:hlinkClick>
              </a:rPr>
              <a:t>https://www.bbc.com/worklife/article/20160420-making-money-from-students</a:t>
            </a:r>
            <a:r>
              <a:rPr lang="en-US" sz="1300" dirty="0">
                <a:solidFill>
                  <a:schemeClr val="bg1"/>
                </a:solidFill>
                <a:latin typeface="Helvetica Neue" panose="02000503000000020004" pitchFamily="2" charset="0"/>
              </a:rPr>
              <a:t>, </a:t>
            </a:r>
          </a:p>
          <a:p>
            <a:pPr lvl="1">
              <a:lnSpc>
                <a:spcPct val="90000"/>
              </a:lnSpc>
            </a:pPr>
            <a:endParaRPr lang="en-US" sz="1300" dirty="0">
              <a:solidFill>
                <a:schemeClr val="bg1"/>
              </a:solidFill>
              <a:latin typeface="Helvetica Neue" panose="02000503000000020004" pitchFamily="2" charset="0"/>
            </a:endParaRPr>
          </a:p>
          <a:p>
            <a:pPr>
              <a:lnSpc>
                <a:spcPct val="90000"/>
              </a:lnSpc>
            </a:pPr>
            <a:r>
              <a:rPr lang="en-US" sz="1600" dirty="0">
                <a:solidFill>
                  <a:schemeClr val="bg1"/>
                </a:solidFill>
              </a:rPr>
              <a:t>Consult with real estate professionals before using the model in production</a:t>
            </a:r>
          </a:p>
          <a:p>
            <a:pPr marL="324000" lvl="1" indent="0">
              <a:lnSpc>
                <a:spcPct val="90000"/>
              </a:lnSpc>
              <a:buNone/>
            </a:pPr>
            <a:endParaRPr lang="en-US" sz="1300" dirty="0">
              <a:solidFill>
                <a:schemeClr val="bg1"/>
              </a:solidFill>
              <a:latin typeface="Helvetica Neue" panose="02000503000000020004" pitchFamily="2" charset="0"/>
            </a:endParaRPr>
          </a:p>
          <a:p>
            <a:pPr>
              <a:lnSpc>
                <a:spcPct val="90000"/>
              </a:lnSpc>
            </a:pPr>
            <a:endParaRPr lang="en-US" sz="1500" dirty="0">
              <a:solidFill>
                <a:schemeClr val="bg1"/>
              </a:solidFill>
            </a:endParaRPr>
          </a:p>
        </p:txBody>
      </p:sp>
      <p:pic>
        <p:nvPicPr>
          <p:cNvPr id="6" name="Picture 5">
            <a:extLst>
              <a:ext uri="{FF2B5EF4-FFF2-40B4-BE49-F238E27FC236}">
                <a16:creationId xmlns:a16="http://schemas.microsoft.com/office/drawing/2014/main" id="{0CA04CA9-022F-3B60-1065-F875529B6C0D}"/>
              </a:ext>
            </a:extLst>
          </p:cNvPr>
          <p:cNvPicPr>
            <a:picLocks noChangeAspect="1"/>
          </p:cNvPicPr>
          <p:nvPr/>
        </p:nvPicPr>
        <p:blipFill>
          <a:blip r:embed="rId3"/>
          <a:stretch>
            <a:fillRect/>
          </a:stretch>
        </p:blipFill>
        <p:spPr>
          <a:xfrm>
            <a:off x="4791522" y="1330124"/>
            <a:ext cx="6489819" cy="4218382"/>
          </a:xfrm>
          <a:prstGeom prst="rect">
            <a:avLst/>
          </a:prstGeom>
        </p:spPr>
      </p:pic>
    </p:spTree>
    <p:extLst>
      <p:ext uri="{BB962C8B-B14F-4D97-AF65-F5344CB8AC3E}">
        <p14:creationId xmlns:p14="http://schemas.microsoft.com/office/powerpoint/2010/main" val="1968083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9E6AC4-2BE8-C32D-2178-4565AA0F41A6}"/>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Investment helper Web app</a:t>
            </a:r>
          </a:p>
        </p:txBody>
      </p:sp>
      <p:sp>
        <p:nvSpPr>
          <p:cNvPr id="40" name="Rectangle 3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53DBF9"/>
          </a:solidFill>
          <a:ln>
            <a:noFill/>
          </a:ln>
          <a:effectLst/>
        </p:spPr>
        <p:style>
          <a:lnRef idx="1">
            <a:schemeClr val="accent1"/>
          </a:lnRef>
          <a:fillRef idx="3">
            <a:schemeClr val="accent1"/>
          </a:fillRef>
          <a:effectRef idx="2">
            <a:schemeClr val="accent1"/>
          </a:effectRef>
          <a:fontRef idx="minor">
            <a:schemeClr val="lt1"/>
          </a:fontRef>
        </p:style>
      </p:sp>
      <p:sp>
        <p:nvSpPr>
          <p:cNvPr id="33" name="Content Placeholder 32">
            <a:extLst>
              <a:ext uri="{FF2B5EF4-FFF2-40B4-BE49-F238E27FC236}">
                <a16:creationId xmlns:a16="http://schemas.microsoft.com/office/drawing/2014/main" id="{E2303293-1BC3-DBFD-293D-414DBCB7A391}"/>
              </a:ext>
            </a:extLst>
          </p:cNvPr>
          <p:cNvSpPr>
            <a:spLocks noGrp="1"/>
          </p:cNvSpPr>
          <p:nvPr>
            <p:ph idx="1"/>
          </p:nvPr>
        </p:nvSpPr>
        <p:spPr>
          <a:xfrm>
            <a:off x="601255" y="1964168"/>
            <a:ext cx="3409782" cy="4036582"/>
          </a:xfrm>
        </p:spPr>
        <p:txBody>
          <a:bodyPr>
            <a:normAutofit/>
          </a:bodyPr>
          <a:lstStyle/>
          <a:p>
            <a:r>
              <a:rPr lang="en-US" dirty="0">
                <a:solidFill>
                  <a:schemeClr val="bg1"/>
                </a:solidFill>
              </a:rPr>
              <a:t>Deployed at </a:t>
            </a:r>
            <a:r>
              <a:rPr lang="en-US" dirty="0">
                <a:solidFill>
                  <a:srgbClr val="00B0F0"/>
                </a:solidFill>
                <a:hlinkClick r:id="rId2">
                  <a:extLst>
                    <a:ext uri="{A12FA001-AC4F-418D-AE19-62706E023703}">
                      <ahyp:hlinkClr xmlns:ahyp="http://schemas.microsoft.com/office/drawing/2018/hyperlinkcolor" val="tx"/>
                    </a:ext>
                  </a:extLst>
                </a:hlinkClick>
              </a:rPr>
              <a:t>https://ames-app.herokuapp.com/</a:t>
            </a:r>
            <a:endParaRPr lang="en-US" dirty="0">
              <a:solidFill>
                <a:srgbClr val="00B0F0"/>
              </a:solidFill>
            </a:endParaRPr>
          </a:p>
          <a:p>
            <a:r>
              <a:rPr lang="en-US" dirty="0">
                <a:solidFill>
                  <a:schemeClr val="bg1"/>
                </a:solidFill>
              </a:rPr>
              <a:t>20% subsampled from the test set to reduce clutter</a:t>
            </a:r>
          </a:p>
          <a:p>
            <a:r>
              <a:rPr lang="en-US" dirty="0">
                <a:solidFill>
                  <a:schemeClr val="bg1"/>
                </a:solidFill>
              </a:rPr>
              <a:t>Predictions and locations stored in a data frame to reduce latency</a:t>
            </a:r>
          </a:p>
          <a:p>
            <a:r>
              <a:rPr lang="en-US" dirty="0">
                <a:solidFill>
                  <a:schemeClr val="bg1"/>
                </a:solidFill>
              </a:rPr>
              <a:t>Most lucrative real estate is often located closer to campus</a:t>
            </a:r>
          </a:p>
          <a:p>
            <a:r>
              <a:rPr lang="en-US" dirty="0">
                <a:solidFill>
                  <a:schemeClr val="bg1"/>
                </a:solidFill>
              </a:rPr>
              <a:t>Expensive houses often show up in red due to lower suitability for student housing </a:t>
            </a:r>
          </a:p>
        </p:txBody>
      </p:sp>
      <p:pic>
        <p:nvPicPr>
          <p:cNvPr id="4" name="Content Placeholder 3">
            <a:extLst>
              <a:ext uri="{FF2B5EF4-FFF2-40B4-BE49-F238E27FC236}">
                <a16:creationId xmlns:a16="http://schemas.microsoft.com/office/drawing/2014/main" id="{E820F10C-C82E-A2B3-0906-AB9998D0F319}"/>
              </a:ext>
            </a:extLst>
          </p:cNvPr>
          <p:cNvPicPr>
            <a:picLocks noChangeAspect="1"/>
          </p:cNvPicPr>
          <p:nvPr/>
        </p:nvPicPr>
        <p:blipFill>
          <a:blip r:embed="rId3"/>
          <a:stretch>
            <a:fillRect/>
          </a:stretch>
        </p:blipFill>
        <p:spPr>
          <a:xfrm>
            <a:off x="5642936" y="1111641"/>
            <a:ext cx="4786990" cy="4655348"/>
          </a:xfrm>
          <a:prstGeom prst="rect">
            <a:avLst/>
          </a:prstGeom>
        </p:spPr>
      </p:pic>
    </p:spTree>
    <p:extLst>
      <p:ext uri="{BB962C8B-B14F-4D97-AF65-F5344CB8AC3E}">
        <p14:creationId xmlns:p14="http://schemas.microsoft.com/office/powerpoint/2010/main" val="121756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9660-01F0-CA18-9F53-0A57A165F52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73CE131-210F-4FA4-9CCB-A7DB0293CC65}"/>
              </a:ext>
            </a:extLst>
          </p:cNvPr>
          <p:cNvSpPr>
            <a:spLocks noGrp="1"/>
          </p:cNvSpPr>
          <p:nvPr>
            <p:ph idx="1"/>
          </p:nvPr>
        </p:nvSpPr>
        <p:spPr/>
        <p:txBody>
          <a:bodyPr/>
          <a:lstStyle/>
          <a:p>
            <a:r>
              <a:rPr lang="en-US" dirty="0"/>
              <a:t>Consult with  real estate agents regarding refining the NOI and cap rate calculations</a:t>
            </a:r>
          </a:p>
          <a:p>
            <a:pPr lvl="1"/>
            <a:r>
              <a:rPr lang="en-US" dirty="0"/>
              <a:t>I did the calculations based on the number of rooms.  It could be that the overall area is of more importance for certain types of houses as the general living area can be partitioned into rooms for students.</a:t>
            </a:r>
          </a:p>
          <a:p>
            <a:pPr lvl="1"/>
            <a:r>
              <a:rPr lang="en-US" dirty="0"/>
              <a:t>While I did my best on cost and expected revenue calculations, I may have overestimated the cost and underestimated the expected rent per room</a:t>
            </a:r>
          </a:p>
          <a:p>
            <a:r>
              <a:rPr lang="en-US" dirty="0"/>
              <a:t>Build a more sophisticated app permitting identification of factors that could lead to greatest cap rate improvement for each house. </a:t>
            </a:r>
          </a:p>
          <a:p>
            <a:r>
              <a:rPr lang="en-US" dirty="0"/>
              <a:t>Identify a database with telephone numbers and add these to the app for realtor’s convenience</a:t>
            </a:r>
          </a:p>
          <a:p>
            <a:endParaRPr lang="en-US" dirty="0"/>
          </a:p>
        </p:txBody>
      </p:sp>
    </p:spTree>
    <p:extLst>
      <p:ext uri="{BB962C8B-B14F-4D97-AF65-F5344CB8AC3E}">
        <p14:creationId xmlns:p14="http://schemas.microsoft.com/office/powerpoint/2010/main" val="1437475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rdcover books">
            <a:extLst>
              <a:ext uri="{FF2B5EF4-FFF2-40B4-BE49-F238E27FC236}">
                <a16:creationId xmlns:a16="http://schemas.microsoft.com/office/drawing/2014/main" id="{C65C0EE5-C760-9528-3632-CAA3B4A120E9}"/>
              </a:ext>
            </a:extLst>
          </p:cNvPr>
          <p:cNvPicPr>
            <a:picLocks noChangeAspect="1"/>
          </p:cNvPicPr>
          <p:nvPr/>
        </p:nvPicPr>
        <p:blipFill>
          <a:blip r:embed="rId2"/>
          <a:srcRect t="7812" b="7812"/>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45634"/>
            <a:ext cx="3702134" cy="3350668"/>
          </a:xfrm>
          <a:prstGeom prst="rect">
            <a:avLst/>
          </a:prstGeom>
          <a:solidFill>
            <a:schemeClr val="tx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FA3E16-47E4-EE59-461C-AB1F7BDFDF99}"/>
              </a:ext>
            </a:extLst>
          </p:cNvPr>
          <p:cNvSpPr>
            <a:spLocks noGrp="1"/>
          </p:cNvSpPr>
          <p:nvPr>
            <p:ph type="title"/>
          </p:nvPr>
        </p:nvSpPr>
        <p:spPr>
          <a:xfrm>
            <a:off x="7889065" y="2324906"/>
            <a:ext cx="3403426" cy="1588698"/>
          </a:xfrm>
        </p:spPr>
        <p:txBody>
          <a:bodyPr vert="horz" lIns="91440" tIns="45720" rIns="91440" bIns="45720" rtlCol="0" anchor="b">
            <a:normAutofit/>
          </a:bodyPr>
          <a:lstStyle/>
          <a:p>
            <a:r>
              <a:rPr lang="en-US" sz="3600" dirty="0">
                <a:solidFill>
                  <a:srgbClr val="FFFFFF"/>
                </a:solidFill>
              </a:rPr>
              <a:t>Appendix</a:t>
            </a:r>
          </a:p>
        </p:txBody>
      </p:sp>
    </p:spTree>
    <p:extLst>
      <p:ext uri="{BB962C8B-B14F-4D97-AF65-F5344CB8AC3E}">
        <p14:creationId xmlns:p14="http://schemas.microsoft.com/office/powerpoint/2010/main" val="121171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4BB52D-F97A-A289-D7CF-1B4F838562B6}"/>
              </a:ext>
            </a:extLst>
          </p:cNvPr>
          <p:cNvSpPr>
            <a:spLocks noGrp="1"/>
          </p:cNvSpPr>
          <p:nvPr>
            <p:ph type="title"/>
          </p:nvPr>
        </p:nvSpPr>
        <p:spPr>
          <a:xfrm>
            <a:off x="601255" y="702156"/>
            <a:ext cx="3409783" cy="1013800"/>
          </a:xfrm>
        </p:spPr>
        <p:txBody>
          <a:bodyPr>
            <a:normAutofit/>
          </a:bodyPr>
          <a:lstStyle/>
          <a:p>
            <a:r>
              <a:rPr lang="en-US" dirty="0"/>
              <a:t>Fred house price index</a:t>
            </a:r>
          </a:p>
        </p:txBody>
      </p:sp>
      <p:sp>
        <p:nvSpPr>
          <p:cNvPr id="1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0CC6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53C03516-537B-52E8-3ECE-3240FF372129}"/>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stayed relatively constant during the crisis, helping future generalizability of the analyses</a:t>
            </a:r>
          </a:p>
          <a:p>
            <a:r>
              <a:rPr lang="en-US" dirty="0">
                <a:solidFill>
                  <a:schemeClr val="bg1"/>
                </a:solidFill>
              </a:rPr>
              <a:t>Source: https://</a:t>
            </a:r>
            <a:r>
              <a:rPr lang="en-US" dirty="0" err="1">
                <a:solidFill>
                  <a:schemeClr val="bg1"/>
                </a:solidFill>
              </a:rPr>
              <a:t>fred.stlouisfed.org</a:t>
            </a:r>
            <a:r>
              <a:rPr lang="en-US" dirty="0">
                <a:solidFill>
                  <a:schemeClr val="bg1"/>
                </a:solidFill>
              </a:rPr>
              <a:t>/series/IASTHPI</a:t>
            </a:r>
          </a:p>
        </p:txBody>
      </p:sp>
      <p:pic>
        <p:nvPicPr>
          <p:cNvPr id="4" name="Content Placeholder 3">
            <a:extLst>
              <a:ext uri="{FF2B5EF4-FFF2-40B4-BE49-F238E27FC236}">
                <a16:creationId xmlns:a16="http://schemas.microsoft.com/office/drawing/2014/main" id="{071531BD-2A49-66EF-F2D8-676C2C86960D}"/>
              </a:ext>
            </a:extLst>
          </p:cNvPr>
          <p:cNvPicPr>
            <a:picLocks noChangeAspect="1"/>
          </p:cNvPicPr>
          <p:nvPr/>
        </p:nvPicPr>
        <p:blipFill>
          <a:blip r:embed="rId2"/>
          <a:stretch>
            <a:fillRect/>
          </a:stretch>
        </p:blipFill>
        <p:spPr>
          <a:xfrm>
            <a:off x="4791522" y="2108902"/>
            <a:ext cx="6489819" cy="2660826"/>
          </a:xfrm>
          <a:prstGeom prst="rect">
            <a:avLst/>
          </a:prstGeom>
        </p:spPr>
      </p:pic>
    </p:spTree>
    <p:extLst>
      <p:ext uri="{BB962C8B-B14F-4D97-AF65-F5344CB8AC3E}">
        <p14:creationId xmlns:p14="http://schemas.microsoft.com/office/powerpoint/2010/main" val="767824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86E-AEB5-A151-2A37-12348A81B45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a:solidFill>
                  <a:schemeClr val="tx2"/>
                </a:solidFill>
              </a:rPr>
              <a:t>rfs, xgb,Catboost shap values</a:t>
            </a:r>
            <a:endParaRPr lang="en-US" sz="3600" dirty="0">
              <a:solidFill>
                <a:srgbClr val="FFFFFF"/>
              </a:solidFill>
            </a:endParaRPr>
          </a:p>
        </p:txBody>
      </p:sp>
      <p:pic>
        <p:nvPicPr>
          <p:cNvPr id="4" name="Content Placeholder 3">
            <a:extLst>
              <a:ext uri="{FF2B5EF4-FFF2-40B4-BE49-F238E27FC236}">
                <a16:creationId xmlns:a16="http://schemas.microsoft.com/office/drawing/2014/main" id="{3ACCC76E-4CD0-02EA-1308-D456CBE9F51B}"/>
              </a:ext>
            </a:extLst>
          </p:cNvPr>
          <p:cNvPicPr>
            <a:picLocks noGrp="1" noChangeAspect="1"/>
          </p:cNvPicPr>
          <p:nvPr>
            <p:ph idx="1"/>
          </p:nvPr>
        </p:nvPicPr>
        <p:blipFill>
          <a:blip r:embed="rId3"/>
          <a:stretch>
            <a:fillRect/>
          </a:stretch>
        </p:blipFill>
        <p:spPr>
          <a:xfrm>
            <a:off x="1061332" y="974331"/>
            <a:ext cx="2471799" cy="3042215"/>
          </a:xfrm>
          <a:prstGeom prst="rect">
            <a:avLst/>
          </a:prstGeom>
        </p:spPr>
      </p:pic>
      <p:pic>
        <p:nvPicPr>
          <p:cNvPr id="5" name="Picture 4">
            <a:extLst>
              <a:ext uri="{FF2B5EF4-FFF2-40B4-BE49-F238E27FC236}">
                <a16:creationId xmlns:a16="http://schemas.microsoft.com/office/drawing/2014/main" id="{56459816-E116-50EB-9433-774D7AA5FA34}"/>
              </a:ext>
            </a:extLst>
          </p:cNvPr>
          <p:cNvPicPr>
            <a:picLocks noChangeAspect="1"/>
          </p:cNvPicPr>
          <p:nvPr/>
        </p:nvPicPr>
        <p:blipFill>
          <a:blip r:embed="rId4"/>
          <a:stretch>
            <a:fillRect/>
          </a:stretch>
        </p:blipFill>
        <p:spPr>
          <a:xfrm>
            <a:off x="4851494" y="974331"/>
            <a:ext cx="2494616" cy="3042215"/>
          </a:xfrm>
          <a:prstGeom prst="rect">
            <a:avLst/>
          </a:prstGeom>
        </p:spPr>
      </p:pic>
      <p:pic>
        <p:nvPicPr>
          <p:cNvPr id="6" name="Picture 5">
            <a:extLst>
              <a:ext uri="{FF2B5EF4-FFF2-40B4-BE49-F238E27FC236}">
                <a16:creationId xmlns:a16="http://schemas.microsoft.com/office/drawing/2014/main" id="{E0E6381B-520E-3E81-7504-7652E98A736B}"/>
              </a:ext>
            </a:extLst>
          </p:cNvPr>
          <p:cNvPicPr>
            <a:picLocks noChangeAspect="1"/>
          </p:cNvPicPr>
          <p:nvPr/>
        </p:nvPicPr>
        <p:blipFill>
          <a:blip r:embed="rId4"/>
          <a:stretch>
            <a:fillRect/>
          </a:stretch>
        </p:blipFill>
        <p:spPr>
          <a:xfrm>
            <a:off x="8639760" y="974331"/>
            <a:ext cx="2494616" cy="3042215"/>
          </a:xfrm>
          <a:prstGeom prst="rect">
            <a:avLst/>
          </a:prstGeom>
        </p:spPr>
      </p:pic>
    </p:spTree>
    <p:extLst>
      <p:ext uri="{BB962C8B-B14F-4D97-AF65-F5344CB8AC3E}">
        <p14:creationId xmlns:p14="http://schemas.microsoft.com/office/powerpoint/2010/main" val="3492987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17C4-86C6-3F09-D766-795F8994766D}"/>
              </a:ext>
            </a:extLst>
          </p:cNvPr>
          <p:cNvSpPr>
            <a:spLocks noGrp="1"/>
          </p:cNvSpPr>
          <p:nvPr>
            <p:ph type="title"/>
          </p:nvPr>
        </p:nvSpPr>
        <p:spPr/>
        <p:txBody>
          <a:bodyPr/>
          <a:lstStyle/>
          <a:p>
            <a:r>
              <a:rPr lang="en-US" dirty="0"/>
              <a:t>CAP rate calculation details</a:t>
            </a:r>
          </a:p>
        </p:txBody>
      </p:sp>
      <p:pic>
        <p:nvPicPr>
          <p:cNvPr id="4" name="Content Placeholder 3">
            <a:extLst>
              <a:ext uri="{FF2B5EF4-FFF2-40B4-BE49-F238E27FC236}">
                <a16:creationId xmlns:a16="http://schemas.microsoft.com/office/drawing/2014/main" id="{BEC02D91-20F9-11B8-61D1-F2FC03C54340}"/>
              </a:ext>
            </a:extLst>
          </p:cNvPr>
          <p:cNvPicPr>
            <a:picLocks noGrp="1" noChangeAspect="1"/>
          </p:cNvPicPr>
          <p:nvPr>
            <p:ph idx="1"/>
          </p:nvPr>
        </p:nvPicPr>
        <p:blipFill>
          <a:blip r:embed="rId2"/>
          <a:stretch>
            <a:fillRect/>
          </a:stretch>
        </p:blipFill>
        <p:spPr>
          <a:xfrm>
            <a:off x="1833540" y="1911927"/>
            <a:ext cx="8524920" cy="3935660"/>
          </a:xfrm>
          <a:prstGeom prst="rect">
            <a:avLst/>
          </a:prstGeom>
        </p:spPr>
      </p:pic>
    </p:spTree>
    <p:extLst>
      <p:ext uri="{BB962C8B-B14F-4D97-AF65-F5344CB8AC3E}">
        <p14:creationId xmlns:p14="http://schemas.microsoft.com/office/powerpoint/2010/main" val="286405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2D1-AE00-B245-1432-CEAC2CA1434C}"/>
              </a:ext>
            </a:extLst>
          </p:cNvPr>
          <p:cNvSpPr>
            <a:spLocks noGrp="1"/>
          </p:cNvSpPr>
          <p:nvPr>
            <p:ph type="title"/>
          </p:nvPr>
        </p:nvSpPr>
        <p:spPr/>
        <p:txBody>
          <a:bodyPr/>
          <a:lstStyle/>
          <a:p>
            <a:r>
              <a:rPr lang="en-US" dirty="0"/>
              <a:t>Cap rate calculations</a:t>
            </a:r>
          </a:p>
        </p:txBody>
      </p:sp>
      <p:sp>
        <p:nvSpPr>
          <p:cNvPr id="3" name="Content Placeholder 2">
            <a:extLst>
              <a:ext uri="{FF2B5EF4-FFF2-40B4-BE49-F238E27FC236}">
                <a16:creationId xmlns:a16="http://schemas.microsoft.com/office/drawing/2014/main" id="{EC945B3B-CB43-EF1D-9A67-5F63B88917CA}"/>
              </a:ext>
            </a:extLst>
          </p:cNvPr>
          <p:cNvSpPr>
            <a:spLocks noGrp="1"/>
          </p:cNvSpPr>
          <p:nvPr>
            <p:ph idx="1"/>
          </p:nvPr>
        </p:nvSpPr>
        <p:spPr/>
        <p:txBody>
          <a:bodyPr>
            <a:normAutofit lnSpcReduction="10000"/>
          </a:bodyPr>
          <a:lstStyle/>
          <a:p>
            <a:r>
              <a:rPr lang="en-US" sz="2800" dirty="0" err="1"/>
              <a:t>costs_per_year</a:t>
            </a:r>
            <a:r>
              <a:rPr lang="en-US" sz="2800" dirty="0"/>
              <a:t>=(.015+.02+.006+.03) </a:t>
            </a:r>
          </a:p>
          <a:p>
            <a:r>
              <a:rPr lang="en-US" sz="2800" dirty="0" err="1"/>
              <a:t>new_df</a:t>
            </a:r>
            <a:r>
              <a:rPr lang="en-US" sz="2800" dirty="0"/>
              <a:t>['</a:t>
            </a:r>
            <a:r>
              <a:rPr lang="en-US" sz="2800" dirty="0" err="1"/>
              <a:t>noi</a:t>
            </a:r>
            <a:r>
              <a:rPr lang="en-US" sz="2800" dirty="0"/>
              <a:t>']=</a:t>
            </a:r>
            <a:r>
              <a:rPr lang="en-US" sz="2800" dirty="0" err="1"/>
              <a:t>new_df</a:t>
            </a:r>
            <a:r>
              <a:rPr lang="en-US" sz="2800" dirty="0"/>
              <a:t>['</a:t>
            </a:r>
            <a:r>
              <a:rPr lang="en-US" sz="2800" dirty="0" err="1"/>
              <a:t>dist_premium</a:t>
            </a:r>
            <a:r>
              <a:rPr lang="en-US" sz="2800" dirty="0"/>
              <a:t>']*(450*12*</a:t>
            </a:r>
            <a:r>
              <a:rPr lang="en-US" sz="2800" dirty="0" err="1"/>
              <a:t>new_df</a:t>
            </a:r>
            <a:r>
              <a:rPr lang="en-US" sz="2800" dirty="0"/>
              <a:t>['</a:t>
            </a:r>
            <a:r>
              <a:rPr lang="en-US" sz="2800" dirty="0" err="1"/>
              <a:t>BedroomAbvGr_x</a:t>
            </a:r>
            <a:r>
              <a:rPr lang="en-US" sz="2800" dirty="0"/>
              <a:t>']*(1-new_df['</a:t>
            </a:r>
            <a:r>
              <a:rPr lang="en-US" sz="2800" dirty="0" err="1"/>
              <a:t>vac_rate</a:t>
            </a:r>
            <a:r>
              <a:rPr lang="en-US" sz="2800" dirty="0"/>
              <a:t>']))-</a:t>
            </a:r>
            <a:r>
              <a:rPr lang="en-US" sz="2800" dirty="0" err="1"/>
              <a:t>new_df</a:t>
            </a:r>
            <a:r>
              <a:rPr lang="en-US" sz="2800" dirty="0"/>
              <a:t>['preds']*</a:t>
            </a:r>
            <a:r>
              <a:rPr lang="en-US" sz="2800" dirty="0" err="1"/>
              <a:t>costs_per_year</a:t>
            </a:r>
            <a:endParaRPr lang="en-US" sz="2800" dirty="0"/>
          </a:p>
          <a:p>
            <a:r>
              <a:rPr lang="en-US" sz="2800" dirty="0" err="1"/>
              <a:t>new_df</a:t>
            </a:r>
            <a:r>
              <a:rPr lang="en-US" sz="2800" dirty="0"/>
              <a:t>['</a:t>
            </a:r>
            <a:r>
              <a:rPr lang="en-US" sz="2800" dirty="0" err="1"/>
              <a:t>cap_rate</a:t>
            </a:r>
            <a:r>
              <a:rPr lang="en-US" sz="2800" dirty="0"/>
              <a:t>']=</a:t>
            </a:r>
            <a:r>
              <a:rPr lang="en-US" sz="2800" dirty="0" err="1"/>
              <a:t>new_df</a:t>
            </a:r>
            <a:r>
              <a:rPr lang="en-US" sz="2800" dirty="0"/>
              <a:t>['</a:t>
            </a:r>
            <a:r>
              <a:rPr lang="en-US" sz="2800" dirty="0" err="1"/>
              <a:t>noi</a:t>
            </a:r>
            <a:r>
              <a:rPr lang="en-US" sz="2800" dirty="0"/>
              <a:t>']/</a:t>
            </a:r>
            <a:r>
              <a:rPr lang="en-US" sz="2800" dirty="0" err="1"/>
              <a:t>new_df</a:t>
            </a:r>
            <a:r>
              <a:rPr lang="en-US" sz="2800" dirty="0"/>
              <a:t>['preds’]</a:t>
            </a:r>
          </a:p>
          <a:p>
            <a:r>
              <a:rPr lang="en-US" sz="2800" dirty="0"/>
              <a:t>Condition, neighborhood, and other information is embedded in the predictions</a:t>
            </a:r>
          </a:p>
          <a:p>
            <a:r>
              <a:rPr lang="en-US" sz="2800" dirty="0"/>
              <a:t>More details and full code in the Appendix</a:t>
            </a:r>
          </a:p>
        </p:txBody>
      </p:sp>
    </p:spTree>
    <p:extLst>
      <p:ext uri="{BB962C8B-B14F-4D97-AF65-F5344CB8AC3E}">
        <p14:creationId xmlns:p14="http://schemas.microsoft.com/office/powerpoint/2010/main" val="2903456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42B8-5669-3C3B-5E67-2555AB62BBEC}"/>
              </a:ext>
            </a:extLst>
          </p:cNvPr>
          <p:cNvSpPr>
            <a:spLocks noGrp="1"/>
          </p:cNvSpPr>
          <p:nvPr>
            <p:ph type="title"/>
          </p:nvPr>
        </p:nvSpPr>
        <p:spPr/>
        <p:txBody>
          <a:bodyPr/>
          <a:lstStyle/>
          <a:p>
            <a:r>
              <a:rPr lang="en-US" dirty="0"/>
              <a:t>Ames crime map</a:t>
            </a:r>
          </a:p>
        </p:txBody>
      </p:sp>
      <p:pic>
        <p:nvPicPr>
          <p:cNvPr id="4" name="Content Placeholder 3">
            <a:extLst>
              <a:ext uri="{FF2B5EF4-FFF2-40B4-BE49-F238E27FC236}">
                <a16:creationId xmlns:a16="http://schemas.microsoft.com/office/drawing/2014/main" id="{71B98B1E-766C-1ABE-DD48-0FFE5CD8F836}"/>
              </a:ext>
            </a:extLst>
          </p:cNvPr>
          <p:cNvPicPr>
            <a:picLocks noGrp="1" noChangeAspect="1"/>
          </p:cNvPicPr>
          <p:nvPr>
            <p:ph idx="1"/>
          </p:nvPr>
        </p:nvPicPr>
        <p:blipFill>
          <a:blip r:embed="rId2"/>
          <a:stretch>
            <a:fillRect/>
          </a:stretch>
        </p:blipFill>
        <p:spPr>
          <a:xfrm>
            <a:off x="4226156" y="2181225"/>
            <a:ext cx="3739688" cy="3678238"/>
          </a:xfrm>
          <a:prstGeom prst="rect">
            <a:avLst/>
          </a:prstGeom>
        </p:spPr>
      </p:pic>
    </p:spTree>
    <p:extLst>
      <p:ext uri="{BB962C8B-B14F-4D97-AF65-F5344CB8AC3E}">
        <p14:creationId xmlns:p14="http://schemas.microsoft.com/office/powerpoint/2010/main" val="1377221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944C-9F42-7DB7-942D-1B6AFB94F117}"/>
              </a:ext>
            </a:extLst>
          </p:cNvPr>
          <p:cNvSpPr>
            <a:spLocks noGrp="1"/>
          </p:cNvSpPr>
          <p:nvPr>
            <p:ph type="title"/>
          </p:nvPr>
        </p:nvSpPr>
        <p:spPr/>
        <p:txBody>
          <a:bodyPr/>
          <a:lstStyle/>
          <a:p>
            <a:r>
              <a:rPr lang="en-US" dirty="0"/>
              <a:t>Ames property prices map</a:t>
            </a:r>
          </a:p>
        </p:txBody>
      </p:sp>
      <p:pic>
        <p:nvPicPr>
          <p:cNvPr id="4" name="Content Placeholder 3">
            <a:extLst>
              <a:ext uri="{FF2B5EF4-FFF2-40B4-BE49-F238E27FC236}">
                <a16:creationId xmlns:a16="http://schemas.microsoft.com/office/drawing/2014/main" id="{AC4FD8B2-A3AB-CE95-170C-EBB86C22B969}"/>
              </a:ext>
            </a:extLst>
          </p:cNvPr>
          <p:cNvPicPr>
            <a:picLocks noGrp="1" noChangeAspect="1"/>
          </p:cNvPicPr>
          <p:nvPr>
            <p:ph idx="1"/>
          </p:nvPr>
        </p:nvPicPr>
        <p:blipFill>
          <a:blip r:embed="rId2"/>
          <a:stretch>
            <a:fillRect/>
          </a:stretch>
        </p:blipFill>
        <p:spPr>
          <a:xfrm>
            <a:off x="4247616" y="2181225"/>
            <a:ext cx="3696768" cy="3678238"/>
          </a:xfrm>
          <a:prstGeom prst="rect">
            <a:avLst/>
          </a:prstGeom>
        </p:spPr>
      </p:pic>
    </p:spTree>
    <p:extLst>
      <p:ext uri="{BB962C8B-B14F-4D97-AF65-F5344CB8AC3E}">
        <p14:creationId xmlns:p14="http://schemas.microsoft.com/office/powerpoint/2010/main" val="160697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0026-DC9C-09F2-691D-4728A3075358}"/>
              </a:ext>
            </a:extLst>
          </p:cNvPr>
          <p:cNvSpPr>
            <a:spLocks noGrp="1"/>
          </p:cNvSpPr>
          <p:nvPr>
            <p:ph type="title"/>
          </p:nvPr>
        </p:nvSpPr>
        <p:spPr/>
        <p:txBody>
          <a:bodyPr/>
          <a:lstStyle/>
          <a:p>
            <a:r>
              <a:rPr lang="en-US" dirty="0"/>
              <a:t>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9F08CD-E43D-803B-AB7C-FF9DB7CCC675}"/>
                  </a:ext>
                </a:extLst>
              </p:cNvPr>
              <p:cNvSpPr>
                <a:spLocks noGrp="1"/>
              </p:cNvSpPr>
              <p:nvPr>
                <p:ph idx="1"/>
              </p:nvPr>
            </p:nvSpPr>
            <p:spPr/>
            <p:txBody>
              <a:bodyPr>
                <a:normAutofit/>
              </a:bodyPr>
              <a:lstStyle/>
              <a:p>
                <a:r>
                  <a:rPr lang="en-US" sz="2000" dirty="0"/>
                  <a:t>Preliminary visualizations and missing value imputation</a:t>
                </a:r>
              </a:p>
              <a:p>
                <a:r>
                  <a:rPr lang="en-US" sz="2000" dirty="0"/>
                  <a:t>Add location variables</a:t>
                </a:r>
              </a:p>
              <a:p>
                <a:r>
                  <a:rPr lang="en-US" sz="2000" dirty="0"/>
                  <a:t>Train a few tree-based models to discover key features found by these models </a:t>
                </a:r>
              </a:p>
              <a:p>
                <a:r>
                  <a:rPr lang="en-US" sz="2000" dirty="0"/>
                  <a:t>Attempt to use these features for linear regression, then train a regularized linear regression model (decide not to use it because of concerns regarding assumption violations)</a:t>
                </a:r>
              </a:p>
              <a:p>
                <a:r>
                  <a:rPr lang="en-US" sz="2000" dirty="0"/>
                  <a:t>Blend the tree-based models to make final  predictions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𝑅</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r>
                  <a:rPr lang="en-US" sz="2000" dirty="0"/>
                  <a:t>=.932, much higher before duplicate removal)</a:t>
                </a:r>
              </a:p>
              <a:p>
                <a:r>
                  <a:rPr lang="en-US" sz="2000" dirty="0"/>
                  <a:t>Calculate cap rate based on real estate studies</a:t>
                </a:r>
              </a:p>
              <a:p>
                <a:r>
                  <a:rPr lang="en-US" sz="2000" dirty="0"/>
                  <a:t>Build and deploy an app to help real estate investors</a:t>
                </a:r>
              </a:p>
            </p:txBody>
          </p:sp>
        </mc:Choice>
        <mc:Fallback>
          <p:sp>
            <p:nvSpPr>
              <p:cNvPr id="3" name="Content Placeholder 2">
                <a:extLst>
                  <a:ext uri="{FF2B5EF4-FFF2-40B4-BE49-F238E27FC236}">
                    <a16:creationId xmlns:a16="http://schemas.microsoft.com/office/drawing/2014/main" id="{AD9F08CD-E43D-803B-AB7C-FF9DB7CCC675}"/>
                  </a:ext>
                </a:extLst>
              </p:cNvPr>
              <p:cNvSpPr>
                <a:spLocks noGrp="1" noRot="1" noChangeAspect="1" noMove="1" noResize="1" noEditPoints="1" noAdjustHandles="1" noChangeArrowheads="1" noChangeShapeType="1" noTextEdit="1"/>
              </p:cNvSpPr>
              <p:nvPr>
                <p:ph idx="1"/>
              </p:nvPr>
            </p:nvSpPr>
            <p:spPr>
              <a:blipFill>
                <a:blip r:embed="rId2"/>
                <a:stretch>
                  <a:fillRect l="-230" t="-687" b="-2749"/>
                </a:stretch>
              </a:blipFill>
            </p:spPr>
            <p:txBody>
              <a:bodyPr/>
              <a:lstStyle/>
              <a:p>
                <a:r>
                  <a:rPr lang="en-US">
                    <a:noFill/>
                  </a:rPr>
                  <a:t> </a:t>
                </a:r>
              </a:p>
            </p:txBody>
          </p:sp>
        </mc:Fallback>
      </mc:AlternateContent>
    </p:spTree>
    <p:extLst>
      <p:ext uri="{BB962C8B-B14F-4D97-AF65-F5344CB8AC3E}">
        <p14:creationId xmlns:p14="http://schemas.microsoft.com/office/powerpoint/2010/main" val="3988887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u="sng" dirty="0">
                <a:solidFill>
                  <a:schemeClr val="tx1"/>
                </a:solidFill>
                <a:hlinkClick r:id="rId2">
                  <a:extLst>
                    <a:ext uri="{A12FA001-AC4F-418D-AE19-62706E023703}">
                      <ahyp:hlinkClr xmlns:ahyp="http://schemas.microsoft.com/office/drawing/2018/hyperlinkcolor" val="tx"/>
                    </a:ext>
                  </a:extLst>
                </a:hlinkClick>
              </a:rPr>
              <a:t>How to calculate NOI: </a:t>
            </a:r>
          </a:p>
          <a:p>
            <a:pPr lvl="1"/>
            <a:r>
              <a:rPr lang="en-US" u="sng" dirty="0">
                <a:solidFill>
                  <a:srgbClr val="828282"/>
                </a:solidFill>
                <a:hlinkClick r:id="rId2">
                  <a:extLst>
                    <a:ext uri="{A12FA001-AC4F-418D-AE19-62706E023703}">
                      <ahyp:hlinkClr xmlns:ahyp="http://schemas.microsoft.com/office/drawing/2018/hyperlinkcolor" val="tx"/>
                    </a:ext>
                  </a:extLst>
                </a:hlinkClick>
              </a:rPr>
              <a:t>https://www.investopedia.com/terms/n/noi.asp</a:t>
            </a:r>
            <a:r>
              <a:rPr lang="en-US" u="sng" dirty="0"/>
              <a:t> </a:t>
            </a:r>
          </a:p>
          <a:p>
            <a:r>
              <a:rPr lang="en-US" u="sng" dirty="0">
                <a:solidFill>
                  <a:schemeClr val="tx1"/>
                </a:solidFill>
              </a:rPr>
              <a:t>How to calculate cap rate using NOI: </a:t>
            </a:r>
          </a:p>
          <a:p>
            <a:pPr lvl="1"/>
            <a:r>
              <a:rPr lang="en-US" dirty="0">
                <a:hlinkClick r:id="rId3"/>
              </a:rPr>
              <a:t>https://www.investopedia.com/terms/c/capitalizationrate.asp</a:t>
            </a:r>
            <a:endParaRPr lang="en-US" dirty="0"/>
          </a:p>
          <a:p>
            <a:r>
              <a:rPr lang="en-US" dirty="0"/>
              <a:t>Renting houses in Ames, Iowa (approximately $450-500/room):</a:t>
            </a:r>
          </a:p>
          <a:p>
            <a:pPr lvl="1"/>
            <a:r>
              <a:rPr lang="en-US" dirty="0">
                <a:hlinkClick r:id="rId4"/>
              </a:rPr>
              <a:t>https://www.zillow.com/ames-ia/rent-houses/</a:t>
            </a:r>
            <a:endParaRPr lang="en-US" dirty="0"/>
          </a:p>
          <a:p>
            <a:r>
              <a:rPr lang="en-US" dirty="0"/>
              <a:t>Proximity to campus and rent premium growth:</a:t>
            </a:r>
          </a:p>
          <a:p>
            <a:pPr lvl="1"/>
            <a:r>
              <a:rPr lang="en-US" dirty="0"/>
              <a:t>https://</a:t>
            </a:r>
            <a:r>
              <a:rPr lang="en-US" dirty="0" err="1"/>
              <a:t>www.realpage.com</a:t>
            </a:r>
            <a:r>
              <a:rPr lang="en-US" dirty="0"/>
              <a:t>/analytics/top-performing-student-housing-trending-closer-campus/</a:t>
            </a:r>
          </a:p>
        </p:txBody>
      </p:sp>
    </p:spTree>
    <p:extLst>
      <p:ext uri="{BB962C8B-B14F-4D97-AF65-F5344CB8AC3E}">
        <p14:creationId xmlns:p14="http://schemas.microsoft.com/office/powerpoint/2010/main" val="1297874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dirty="0">
                <a:solidFill>
                  <a:schemeClr val="tx1"/>
                </a:solidFill>
              </a:rPr>
              <a:t>Vacancy rate data: </a:t>
            </a:r>
          </a:p>
          <a:p>
            <a:pPr lvl="1"/>
            <a:r>
              <a:rPr lang="en-US" dirty="0">
                <a:solidFill>
                  <a:schemeClr val="tx1"/>
                </a:solidFill>
                <a:hlinkClick r:id="rId2"/>
              </a:rPr>
              <a:t>https://www.statista.com/statistics/913457/vacancy-rate-student-housing-units-usa/</a:t>
            </a:r>
            <a:r>
              <a:rPr lang="en-US" dirty="0">
                <a:solidFill>
                  <a:schemeClr val="tx1"/>
                </a:solidFill>
              </a:rPr>
              <a:t> and</a:t>
            </a:r>
          </a:p>
          <a:p>
            <a:pPr lvl="1"/>
            <a:r>
              <a:rPr lang="en-US" dirty="0">
                <a:solidFill>
                  <a:schemeClr val="tx1"/>
                </a:solidFill>
                <a:hlinkClick r:id="rId3"/>
              </a:rPr>
              <a:t>https://www.neighborhoodscout.com/ia/ames/real-estate</a:t>
            </a:r>
            <a:endParaRPr lang="en-US" dirty="0">
              <a:solidFill>
                <a:schemeClr val="tx1"/>
              </a:solidFill>
            </a:endParaRPr>
          </a:p>
          <a:p>
            <a:r>
              <a:rPr lang="en-US" dirty="0">
                <a:solidFill>
                  <a:schemeClr val="tx1"/>
                </a:solidFill>
              </a:rPr>
              <a:t>Insurance data:</a:t>
            </a:r>
          </a:p>
          <a:p>
            <a:pPr lvl="1"/>
            <a:r>
              <a:rPr lang="en-US" dirty="0">
                <a:solidFill>
                  <a:schemeClr val="tx1"/>
                </a:solidFill>
              </a:rPr>
              <a:t>https://</a:t>
            </a:r>
            <a:r>
              <a:rPr lang="en-US" dirty="0" err="1">
                <a:solidFill>
                  <a:schemeClr val="tx1"/>
                </a:solidFill>
              </a:rPr>
              <a:t>www.bankrate.com</a:t>
            </a:r>
            <a:r>
              <a:rPr lang="en-US" dirty="0">
                <a:solidFill>
                  <a:schemeClr val="tx1"/>
                </a:solidFill>
              </a:rPr>
              <a:t>/insurance/homeowners-insurance/</a:t>
            </a:r>
            <a:r>
              <a:rPr lang="en-US" dirty="0" err="1">
                <a:solidFill>
                  <a:schemeClr val="tx1"/>
                </a:solidFill>
              </a:rPr>
              <a:t>iowa</a:t>
            </a:r>
            <a:r>
              <a:rPr lang="en-US" dirty="0">
                <a:solidFill>
                  <a:schemeClr val="tx1"/>
                </a:solidFill>
              </a:rPr>
              <a:t>/ </a:t>
            </a:r>
          </a:p>
          <a:p>
            <a:r>
              <a:rPr lang="en-US" dirty="0"/>
              <a:t>Premium based on distance from campus estimated using https://</a:t>
            </a:r>
            <a:r>
              <a:rPr lang="en-US" dirty="0" err="1"/>
              <a:t>www.statista.com</a:t>
            </a:r>
            <a:r>
              <a:rPr lang="en-US" dirty="0"/>
              <a:t>/statistics/1281943/rent-of-student-housing-by-distance-from-campus/</a:t>
            </a:r>
          </a:p>
          <a:p>
            <a:pPr marL="324000" lvl="1" indent="0">
              <a:buNone/>
            </a:pPr>
            <a:endParaRPr lang="en-US" dirty="0">
              <a:solidFill>
                <a:schemeClr val="tx1"/>
              </a:solidFill>
            </a:endParaRPr>
          </a:p>
        </p:txBody>
      </p:sp>
    </p:spTree>
    <p:extLst>
      <p:ext uri="{BB962C8B-B14F-4D97-AF65-F5344CB8AC3E}">
        <p14:creationId xmlns:p14="http://schemas.microsoft.com/office/powerpoint/2010/main" val="218605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18310A3-1517-431E-A8FC-5E6F018BC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7FEC0-F3F4-A3A8-2AE5-431BA60FD68D}"/>
              </a:ext>
            </a:extLst>
          </p:cNvPr>
          <p:cNvSpPr>
            <a:spLocks noGrp="1"/>
          </p:cNvSpPr>
          <p:nvPr>
            <p:ph type="title"/>
          </p:nvPr>
        </p:nvSpPr>
        <p:spPr>
          <a:xfrm>
            <a:off x="581192" y="702156"/>
            <a:ext cx="3475915" cy="1234594"/>
          </a:xfrm>
        </p:spPr>
        <p:txBody>
          <a:bodyPr>
            <a:normAutofit/>
          </a:bodyPr>
          <a:lstStyle/>
          <a:p>
            <a:pPr>
              <a:lnSpc>
                <a:spcPct val="90000"/>
              </a:lnSpc>
            </a:pPr>
            <a:r>
              <a:rPr lang="en-US" sz="2600" dirty="0">
                <a:solidFill>
                  <a:schemeClr val="tx2"/>
                </a:solidFill>
              </a:rPr>
              <a:t>Price vs living area scatter plots </a:t>
            </a:r>
          </a:p>
        </p:txBody>
      </p:sp>
      <p:sp>
        <p:nvSpPr>
          <p:cNvPr id="17" name="Rectangle 16">
            <a:extLst>
              <a:ext uri="{FF2B5EF4-FFF2-40B4-BE49-F238E27FC236}">
                <a16:creationId xmlns:a16="http://schemas.microsoft.com/office/drawing/2014/main" id="{B6E3E942-D757-48B7-A86E-C822F05B1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B4AF14A-31FA-4698-8BB4-8AF2B026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9A7D0"/>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43AFF310-4012-46C4-9252-AD69BA7A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444CD82C-5FD4-FB54-EE00-1783295260E8}"/>
              </a:ext>
            </a:extLst>
          </p:cNvPr>
          <p:cNvSpPr>
            <a:spLocks noGrp="1"/>
          </p:cNvSpPr>
          <p:nvPr>
            <p:ph idx="1"/>
          </p:nvPr>
        </p:nvSpPr>
        <p:spPr>
          <a:xfrm>
            <a:off x="581192" y="2180496"/>
            <a:ext cx="3475915" cy="3678303"/>
          </a:xfrm>
        </p:spPr>
        <p:txBody>
          <a:bodyPr>
            <a:normAutofit/>
          </a:bodyPr>
          <a:lstStyle/>
          <a:p>
            <a:pPr>
              <a:buClr>
                <a:srgbClr val="69A7D0"/>
              </a:buClr>
            </a:pPr>
            <a:r>
              <a:rPr lang="en-US" dirty="0"/>
              <a:t>Transforming the independent variable with log is useful to reduce the spread at larger living areas</a:t>
            </a:r>
          </a:p>
          <a:p>
            <a:pPr>
              <a:buClr>
                <a:srgbClr val="69A7D0"/>
              </a:buClr>
            </a:pPr>
            <a:r>
              <a:rPr lang="en-US" dirty="0"/>
              <a:t>For ease of interpretation, will use the log-linear form rather than the log-log form for the linear regression model</a:t>
            </a:r>
          </a:p>
        </p:txBody>
      </p:sp>
      <p:sp>
        <p:nvSpPr>
          <p:cNvPr id="23" name="Rectangle 22">
            <a:extLst>
              <a:ext uri="{FF2B5EF4-FFF2-40B4-BE49-F238E27FC236}">
                <a16:creationId xmlns:a16="http://schemas.microsoft.com/office/drawing/2014/main" id="{90DBC3A1-652F-4058-94C8-0F512D44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628650"/>
            <a:ext cx="7503518" cy="3528456"/>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scatter chart&#10;&#10;Description automatically generated">
            <a:extLst>
              <a:ext uri="{FF2B5EF4-FFF2-40B4-BE49-F238E27FC236}">
                <a16:creationId xmlns:a16="http://schemas.microsoft.com/office/drawing/2014/main" id="{DED7CFBF-7BCC-9F63-328F-EA5CF4130F16}"/>
              </a:ext>
            </a:extLst>
          </p:cNvPr>
          <p:cNvPicPr>
            <a:picLocks noChangeAspect="1"/>
          </p:cNvPicPr>
          <p:nvPr/>
        </p:nvPicPr>
        <p:blipFill>
          <a:blip r:embed="rId2"/>
          <a:stretch>
            <a:fillRect/>
          </a:stretch>
        </p:blipFill>
        <p:spPr>
          <a:xfrm>
            <a:off x="5796012" y="796973"/>
            <a:ext cx="4411500" cy="3198338"/>
          </a:xfrm>
          <a:prstGeom prst="rect">
            <a:avLst/>
          </a:prstGeom>
        </p:spPr>
      </p:pic>
      <p:sp>
        <p:nvSpPr>
          <p:cNvPr id="25" name="Rectangle 24">
            <a:extLst>
              <a:ext uri="{FF2B5EF4-FFF2-40B4-BE49-F238E27FC236}">
                <a16:creationId xmlns:a16="http://schemas.microsoft.com/office/drawing/2014/main" id="{5A205CC8-8A08-4581-B9ED-683CF3A0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4233559"/>
            <a:ext cx="3703324"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124DD6E2-C143-3076-699B-82AB2C0B95AB}"/>
              </a:ext>
            </a:extLst>
          </p:cNvPr>
          <p:cNvPicPr>
            <a:picLocks noChangeAspect="1"/>
          </p:cNvPicPr>
          <p:nvPr/>
        </p:nvPicPr>
        <p:blipFill>
          <a:blip r:embed="rId3"/>
          <a:stretch>
            <a:fillRect/>
          </a:stretch>
        </p:blipFill>
        <p:spPr>
          <a:xfrm>
            <a:off x="4919065" y="4401459"/>
            <a:ext cx="2345140" cy="1811621"/>
          </a:xfrm>
          <a:prstGeom prst="rect">
            <a:avLst/>
          </a:prstGeom>
        </p:spPr>
      </p:pic>
      <p:sp>
        <p:nvSpPr>
          <p:cNvPr id="27" name="Rectangle 26">
            <a:extLst>
              <a:ext uri="{FF2B5EF4-FFF2-40B4-BE49-F238E27FC236}">
                <a16:creationId xmlns:a16="http://schemas.microsoft.com/office/drawing/2014/main" id="{0D090A5C-3625-4701-8C21-52969B3A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233559"/>
            <a:ext cx="3703197"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B0962F47-9D8D-884E-7D4D-19111CD75B3C}"/>
              </a:ext>
            </a:extLst>
          </p:cNvPr>
          <p:cNvPicPr>
            <a:picLocks noChangeAspect="1"/>
          </p:cNvPicPr>
          <p:nvPr/>
        </p:nvPicPr>
        <p:blipFill>
          <a:blip r:embed="rId4"/>
          <a:stretch>
            <a:fillRect/>
          </a:stretch>
        </p:blipFill>
        <p:spPr>
          <a:xfrm>
            <a:off x="8713774" y="4401459"/>
            <a:ext cx="2375896" cy="1811621"/>
          </a:xfrm>
          <a:prstGeom prst="rect">
            <a:avLst/>
          </a:prstGeom>
        </p:spPr>
      </p:pic>
    </p:spTree>
    <p:extLst>
      <p:ext uri="{BB962C8B-B14F-4D97-AF65-F5344CB8AC3E}">
        <p14:creationId xmlns:p14="http://schemas.microsoft.com/office/powerpoint/2010/main" val="346118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DEDFA1-2290-5D99-760D-74CD82EADB28}"/>
              </a:ext>
            </a:extLst>
          </p:cNvPr>
          <p:cNvSpPr>
            <a:spLocks noGrp="1"/>
          </p:cNvSpPr>
          <p:nvPr>
            <p:ph type="title"/>
          </p:nvPr>
        </p:nvSpPr>
        <p:spPr>
          <a:xfrm>
            <a:off x="601255" y="702156"/>
            <a:ext cx="3409783" cy="1013800"/>
          </a:xfrm>
        </p:spPr>
        <p:txBody>
          <a:bodyPr>
            <a:normAutofit/>
          </a:bodyPr>
          <a:lstStyle/>
          <a:p>
            <a:r>
              <a:rPr lang="en-US"/>
              <a:t>Log prices by neighborhood</a:t>
            </a:r>
            <a:endParaRPr lang="en-US" dirty="0"/>
          </a:p>
        </p:txBody>
      </p:sp>
      <p:sp>
        <p:nvSpPr>
          <p:cNvPr id="2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AFEC"/>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A0AF8E1-897B-3430-50A2-83216AD47241}"/>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vary by neighborhood</a:t>
            </a:r>
          </a:p>
          <a:p>
            <a:r>
              <a:rPr lang="en-US" dirty="0">
                <a:solidFill>
                  <a:schemeClr val="bg1"/>
                </a:solidFill>
              </a:rPr>
              <a:t>This effect will be picked up by the models</a:t>
            </a:r>
          </a:p>
        </p:txBody>
      </p:sp>
      <p:pic>
        <p:nvPicPr>
          <p:cNvPr id="4" name="Content Placeholder 3">
            <a:extLst>
              <a:ext uri="{FF2B5EF4-FFF2-40B4-BE49-F238E27FC236}">
                <a16:creationId xmlns:a16="http://schemas.microsoft.com/office/drawing/2014/main" id="{EE360CBE-86FD-8FAB-11F5-F003F65817A3}"/>
              </a:ext>
            </a:extLst>
          </p:cNvPr>
          <p:cNvPicPr>
            <a:picLocks noChangeAspect="1"/>
          </p:cNvPicPr>
          <p:nvPr/>
        </p:nvPicPr>
        <p:blipFill>
          <a:blip r:embed="rId2"/>
          <a:stretch>
            <a:fillRect/>
          </a:stretch>
        </p:blipFill>
        <p:spPr>
          <a:xfrm>
            <a:off x="4791522" y="1224664"/>
            <a:ext cx="6489819" cy="4429301"/>
          </a:xfrm>
          <a:prstGeom prst="rect">
            <a:avLst/>
          </a:prstGeom>
        </p:spPr>
      </p:pic>
    </p:spTree>
    <p:extLst>
      <p:ext uri="{BB962C8B-B14F-4D97-AF65-F5344CB8AC3E}">
        <p14:creationId xmlns:p14="http://schemas.microsoft.com/office/powerpoint/2010/main" val="125730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0C2A91-06E4-82E7-B014-B1139CD41915}"/>
              </a:ext>
            </a:extLst>
          </p:cNvPr>
          <p:cNvSpPr>
            <a:spLocks noGrp="1"/>
          </p:cNvSpPr>
          <p:nvPr>
            <p:ph type="title"/>
          </p:nvPr>
        </p:nvSpPr>
        <p:spPr>
          <a:xfrm>
            <a:off x="601255" y="735495"/>
            <a:ext cx="3409783" cy="1133061"/>
          </a:xfrm>
        </p:spPr>
        <p:txBody>
          <a:bodyPr vert="horz" lIns="91440" tIns="45720" rIns="91440" bIns="45720" rtlCol="0">
            <a:normAutofit fontScale="90000"/>
          </a:bodyPr>
          <a:lstStyle/>
          <a:p>
            <a:r>
              <a:rPr lang="en-US" dirty="0"/>
              <a:t>Feature </a:t>
            </a:r>
            <a:r>
              <a:rPr lang="en-US" sz="2700" dirty="0" err="1"/>
              <a:t>importances</a:t>
            </a:r>
            <a:r>
              <a:rPr lang="en-US" sz="2700" dirty="0"/>
              <a:t> and models comparison</a:t>
            </a:r>
          </a:p>
        </p:txBody>
      </p:sp>
      <p:sp>
        <p:nvSpPr>
          <p:cNvPr id="50" name="Rectangle 4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F74F6A3-9568-F6C7-5B26-1DE0507C4BCF}"/>
              </a:ext>
            </a:extLst>
          </p:cNvPr>
          <p:cNvSpPr>
            <a:spLocks noGrp="1"/>
          </p:cNvSpPr>
          <p:nvPr>
            <p:ph idx="1"/>
          </p:nvPr>
        </p:nvSpPr>
        <p:spPr>
          <a:xfrm>
            <a:off x="601255" y="1964168"/>
            <a:ext cx="3409782" cy="4036582"/>
          </a:xfrm>
        </p:spPr>
        <p:txBody>
          <a:bodyPr>
            <a:normAutofit/>
          </a:bodyPr>
          <a:lstStyle/>
          <a:p>
            <a:r>
              <a:rPr lang="en-US" dirty="0">
                <a:solidFill>
                  <a:schemeClr val="bg1"/>
                </a:solidFill>
              </a:rPr>
              <a:t>Quality and living area variables are identified by tree models as most important</a:t>
            </a:r>
          </a:p>
          <a:p>
            <a:r>
              <a:rPr lang="en-US" dirty="0">
                <a:solidFill>
                  <a:schemeClr val="bg1"/>
                </a:solidFill>
              </a:rPr>
              <a:t>Year a house was built or remodeled as well as variables pertaining to garage are also predictive of price</a:t>
            </a:r>
          </a:p>
          <a:p>
            <a:r>
              <a:rPr lang="en-US" dirty="0">
                <a:solidFill>
                  <a:schemeClr val="bg1"/>
                </a:solidFill>
              </a:rPr>
              <a:t>Neighborhood was in the 20’s or 30’s among the feature </a:t>
            </a:r>
            <a:r>
              <a:rPr lang="en-US" dirty="0" err="1">
                <a:solidFill>
                  <a:schemeClr val="bg1"/>
                </a:solidFill>
              </a:rPr>
              <a:t>importances</a:t>
            </a:r>
            <a:r>
              <a:rPr lang="en-US" dirty="0">
                <a:solidFill>
                  <a:schemeClr val="bg1"/>
                </a:solidFill>
              </a:rPr>
              <a:t>, but all models also relied on the more granular latitude and longitude variables</a:t>
            </a:r>
          </a:p>
        </p:txBody>
      </p:sp>
      <p:graphicFrame>
        <p:nvGraphicFramePr>
          <p:cNvPr id="41" name="Table 5">
            <a:extLst>
              <a:ext uri="{FF2B5EF4-FFF2-40B4-BE49-F238E27FC236}">
                <a16:creationId xmlns:a16="http://schemas.microsoft.com/office/drawing/2014/main" id="{7A63EA47-709F-DB22-4A9E-FD8222A94A27}"/>
              </a:ext>
            </a:extLst>
          </p:cNvPr>
          <p:cNvGraphicFramePr>
            <a:graphicFrameLocks/>
          </p:cNvGraphicFramePr>
          <p:nvPr>
            <p:extLst>
              <p:ext uri="{D42A27DB-BD31-4B8C-83A1-F6EECF244321}">
                <p14:modId xmlns:p14="http://schemas.microsoft.com/office/powerpoint/2010/main" val="3724137207"/>
              </p:ext>
            </p:extLst>
          </p:nvPr>
        </p:nvGraphicFramePr>
        <p:xfrm>
          <a:off x="4308733" y="735495"/>
          <a:ext cx="7440890" cy="5669832"/>
        </p:xfrm>
        <a:graphic>
          <a:graphicData uri="http://schemas.openxmlformats.org/drawingml/2006/table">
            <a:tbl>
              <a:tblPr firstRow="1" bandRow="1">
                <a:solidFill>
                  <a:srgbClr val="F2F2F2">
                    <a:alpha val="45098"/>
                  </a:srgbClr>
                </a:solidFill>
                <a:tableStyleId>{5C22544A-7EE6-4342-B048-85BDC9FD1C3A}</a:tableStyleId>
              </a:tblPr>
              <a:tblGrid>
                <a:gridCol w="2390573">
                  <a:extLst>
                    <a:ext uri="{9D8B030D-6E8A-4147-A177-3AD203B41FA5}">
                      <a16:colId xmlns:a16="http://schemas.microsoft.com/office/drawing/2014/main" val="4215219135"/>
                    </a:ext>
                  </a:extLst>
                </a:gridCol>
                <a:gridCol w="2659744">
                  <a:extLst>
                    <a:ext uri="{9D8B030D-6E8A-4147-A177-3AD203B41FA5}">
                      <a16:colId xmlns:a16="http://schemas.microsoft.com/office/drawing/2014/main" val="4271540152"/>
                    </a:ext>
                  </a:extLst>
                </a:gridCol>
                <a:gridCol w="2390573">
                  <a:extLst>
                    <a:ext uri="{9D8B030D-6E8A-4147-A177-3AD203B41FA5}">
                      <a16:colId xmlns:a16="http://schemas.microsoft.com/office/drawing/2014/main" val="3785005588"/>
                    </a:ext>
                  </a:extLst>
                </a:gridCol>
              </a:tblGrid>
              <a:tr h="297693">
                <a:tc>
                  <a:txBody>
                    <a:bodyPr/>
                    <a:lstStyle/>
                    <a:p>
                      <a:r>
                        <a:rPr lang="en-US" sz="600" b="0" cap="none" spc="0">
                          <a:solidFill>
                            <a:schemeClr val="bg1"/>
                          </a:solidFill>
                        </a:rPr>
                        <a:t>RFs (R2: .907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0" cap="none" spc="0" err="1">
                          <a:solidFill>
                            <a:schemeClr val="bg1"/>
                          </a:solidFill>
                        </a:rPr>
                        <a:t>CatBoost</a:t>
                      </a:r>
                      <a:r>
                        <a:rPr lang="en-US" sz="600" b="0" cap="none" spc="0">
                          <a:solidFill>
                            <a:schemeClr val="bg1"/>
                          </a:solidFill>
                        </a:rPr>
                        <a:t> (R2:</a:t>
                      </a:r>
                      <a:r>
                        <a:rPr lang="en-US" sz="600"/>
                        <a:t>0.92275 (no </a:t>
                      </a:r>
                      <a:r>
                        <a:rPr lang="en-US" sz="600" err="1"/>
                        <a:t>dupl</a:t>
                      </a:r>
                      <a:r>
                        <a:rPr lang="en-US" sz="600"/>
                        <a:t>)</a:t>
                      </a:r>
                      <a:r>
                        <a:rPr lang="en-US" sz="600" b="0" cap="none" spc="0">
                          <a:solidFill>
                            <a:schemeClr val="bg1"/>
                          </a:solidFill>
                        </a:rPr>
                        <a:t>/ 0.95 (</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600" b="0" cap="none" spc="0" err="1">
                          <a:solidFill>
                            <a:schemeClr val="bg1"/>
                          </a:solidFill>
                        </a:rPr>
                        <a:t>XGBoost</a:t>
                      </a:r>
                      <a:r>
                        <a:rPr lang="en-US" sz="600" b="0" cap="none" spc="0">
                          <a:solidFill>
                            <a:schemeClr val="bg1"/>
                          </a:solidFill>
                        </a:rPr>
                        <a:t> (R2: 0.93174/.95(</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55687787"/>
                  </a:ext>
                </a:extLst>
              </a:tr>
              <a:tr h="5192991">
                <a:tc>
                  <a:txBody>
                    <a:bodyPr/>
                    <a:lstStyle/>
                    <a:p>
                      <a:r>
                        <a:rPr lang="en-US" sz="1600" dirty="0" err="1"/>
                        <a:t>OverallQual</a:t>
                      </a:r>
                      <a:r>
                        <a:rPr lang="en-US" sz="1600" dirty="0"/>
                        <a:t> 0.555752 </a:t>
                      </a:r>
                    </a:p>
                    <a:p>
                      <a:r>
                        <a:rPr lang="en-US" sz="1600" dirty="0" err="1"/>
                        <a:t>GrLivArea</a:t>
                      </a:r>
                      <a:r>
                        <a:rPr lang="en-US" sz="1600" dirty="0"/>
                        <a:t> 0.138248 </a:t>
                      </a:r>
                    </a:p>
                    <a:p>
                      <a:r>
                        <a:rPr lang="en-US" sz="1600" dirty="0"/>
                        <a:t>1stFlrSF 0.051820 </a:t>
                      </a:r>
                    </a:p>
                    <a:p>
                      <a:r>
                        <a:rPr lang="en-US" sz="1600" dirty="0" err="1"/>
                        <a:t>TotalBsmtSF</a:t>
                      </a:r>
                      <a:r>
                        <a:rPr lang="en-US" sz="1600" dirty="0"/>
                        <a:t> 0.030623 </a:t>
                      </a:r>
                    </a:p>
                    <a:p>
                      <a:r>
                        <a:rPr lang="en-US" sz="1600" dirty="0" err="1"/>
                        <a:t>GarageArea</a:t>
                      </a:r>
                      <a:r>
                        <a:rPr lang="en-US" sz="1600" dirty="0"/>
                        <a:t> 0.028397 </a:t>
                      </a:r>
                    </a:p>
                    <a:p>
                      <a:r>
                        <a:rPr lang="en-US" sz="1600" dirty="0"/>
                        <a:t>BsmtFinSF1 0.024851 </a:t>
                      </a:r>
                    </a:p>
                    <a:p>
                      <a:r>
                        <a:rPr lang="en-US" sz="1600" dirty="0" err="1"/>
                        <a:t>LotArea</a:t>
                      </a:r>
                      <a:r>
                        <a:rPr lang="en-US" sz="1600" dirty="0"/>
                        <a:t> 0.011924 </a:t>
                      </a:r>
                    </a:p>
                    <a:p>
                      <a:r>
                        <a:rPr lang="en-US" sz="1600" dirty="0"/>
                        <a:t>2ndFlrSF 0.011556 </a:t>
                      </a:r>
                    </a:p>
                    <a:p>
                      <a:r>
                        <a:rPr lang="en-US" sz="1600" dirty="0" err="1"/>
                        <a:t>FullBath</a:t>
                      </a:r>
                      <a:r>
                        <a:rPr lang="en-US" sz="1600" dirty="0"/>
                        <a:t> 0.011551 </a:t>
                      </a:r>
                    </a:p>
                    <a:p>
                      <a:r>
                        <a:rPr lang="en-US" sz="1600" dirty="0" err="1"/>
                        <a:t>GarageCars</a:t>
                      </a:r>
                      <a:r>
                        <a:rPr lang="en-US" sz="1600" dirty="0"/>
                        <a:t> 0.009987 </a:t>
                      </a:r>
                    </a:p>
                    <a:p>
                      <a:r>
                        <a:rPr lang="en-US" sz="1600" dirty="0" err="1"/>
                        <a:t>YearBuilt</a:t>
                      </a:r>
                      <a:r>
                        <a:rPr lang="en-US" sz="1600" dirty="0"/>
                        <a:t> 0.008160 </a:t>
                      </a:r>
                    </a:p>
                    <a:p>
                      <a:r>
                        <a:rPr lang="en-US" sz="1600" dirty="0" err="1"/>
                        <a:t>MasVnrArea</a:t>
                      </a:r>
                      <a:r>
                        <a:rPr lang="en-US" sz="1600" dirty="0"/>
                        <a:t> 0.006633 </a:t>
                      </a:r>
                    </a:p>
                    <a:p>
                      <a:r>
                        <a:rPr lang="en-US" sz="1600" dirty="0" err="1"/>
                        <a:t>YearRemodAdd</a:t>
                      </a:r>
                      <a:r>
                        <a:rPr lang="en-US" sz="1600" dirty="0"/>
                        <a:t> 0.006391 </a:t>
                      </a:r>
                    </a:p>
                    <a:p>
                      <a:r>
                        <a:rPr lang="en-US" sz="1600" dirty="0"/>
                        <a:t>lats 0.005636 </a:t>
                      </a:r>
                    </a:p>
                    <a:p>
                      <a:r>
                        <a:rPr lang="en-US" sz="1600" dirty="0" err="1"/>
                        <a:t>LotFrontage</a:t>
                      </a:r>
                      <a:r>
                        <a:rPr lang="en-US" sz="1600" dirty="0"/>
                        <a:t> 0.005449 </a:t>
                      </a:r>
                    </a:p>
                    <a:p>
                      <a:r>
                        <a:rPr lang="en-US" sz="1600" dirty="0" err="1"/>
                        <a:t>KitchenQual</a:t>
                      </a:r>
                      <a:r>
                        <a:rPr lang="en-US" sz="1600" dirty="0"/>
                        <a:t> 0.005060 </a:t>
                      </a:r>
                    </a:p>
                    <a:p>
                      <a:r>
                        <a:rPr lang="en-US" sz="1600" dirty="0"/>
                        <a:t>longs 0.005030 </a:t>
                      </a:r>
                    </a:p>
                    <a:p>
                      <a:r>
                        <a:rPr lang="en-US" sz="1600" dirty="0" err="1"/>
                        <a:t>OverallCond</a:t>
                      </a:r>
                      <a:r>
                        <a:rPr lang="en-US" sz="1600" dirty="0"/>
                        <a:t> 0.004534 </a:t>
                      </a:r>
                    </a:p>
                    <a:p>
                      <a:r>
                        <a:rPr lang="en-US" sz="1600" dirty="0" err="1"/>
                        <a:t>BsmtUnfSF</a:t>
                      </a:r>
                      <a:r>
                        <a:rPr lang="en-US" sz="1600" dirty="0"/>
                        <a:t> 0.004444 </a:t>
                      </a:r>
                    </a:p>
                    <a:p>
                      <a:r>
                        <a:rPr lang="en-US" sz="1600" dirty="0" err="1"/>
                        <a:t>GarageFinish</a:t>
                      </a:r>
                      <a:r>
                        <a:rPr lang="en-US" sz="1600" dirty="0"/>
                        <a:t> 0.004428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18.754183 </a:t>
                      </a:r>
                    </a:p>
                    <a:p>
                      <a:r>
                        <a:rPr lang="en-US" sz="1600" dirty="0" err="1"/>
                        <a:t>GrLivArea</a:t>
                      </a:r>
                      <a:r>
                        <a:rPr lang="en-US" sz="1600" dirty="0"/>
                        <a:t> 15.497276 </a:t>
                      </a:r>
                    </a:p>
                    <a:p>
                      <a:r>
                        <a:rPr lang="en-US" sz="1600" dirty="0"/>
                        <a:t>1stFlrSF 5.126514 </a:t>
                      </a:r>
                    </a:p>
                    <a:p>
                      <a:r>
                        <a:rPr lang="en-US" sz="1600" dirty="0" err="1"/>
                        <a:t>TotalBsmtSF</a:t>
                      </a:r>
                      <a:r>
                        <a:rPr lang="en-US" sz="1600" dirty="0"/>
                        <a:t> 4.201394 </a:t>
                      </a:r>
                    </a:p>
                    <a:p>
                      <a:r>
                        <a:rPr lang="en-US" sz="1600" dirty="0"/>
                        <a:t>BsmtFinSF1 4.047372 </a:t>
                      </a:r>
                    </a:p>
                    <a:p>
                      <a:r>
                        <a:rPr lang="en-US" sz="1600" dirty="0" err="1"/>
                        <a:t>KitchenQual</a:t>
                      </a:r>
                      <a:r>
                        <a:rPr lang="en-US" sz="1600" dirty="0"/>
                        <a:t> 3.025626 </a:t>
                      </a:r>
                    </a:p>
                    <a:p>
                      <a:r>
                        <a:rPr lang="en-US" sz="1600" dirty="0"/>
                        <a:t>Fireplaces 2.791535 </a:t>
                      </a:r>
                    </a:p>
                    <a:p>
                      <a:r>
                        <a:rPr lang="en-US" sz="1600" dirty="0" err="1"/>
                        <a:t>LotArea</a:t>
                      </a:r>
                      <a:r>
                        <a:rPr lang="en-US" sz="1600" dirty="0"/>
                        <a:t> 2.785231 </a:t>
                      </a:r>
                    </a:p>
                    <a:p>
                      <a:r>
                        <a:rPr lang="en-US" sz="1600" dirty="0" err="1"/>
                        <a:t>GarageArea</a:t>
                      </a:r>
                      <a:r>
                        <a:rPr lang="en-US" sz="1600" dirty="0"/>
                        <a:t> 2.626287 </a:t>
                      </a:r>
                    </a:p>
                    <a:p>
                      <a:r>
                        <a:rPr lang="en-US" sz="1600" dirty="0"/>
                        <a:t>2ndFlrSF 2.542275 </a:t>
                      </a:r>
                    </a:p>
                    <a:p>
                      <a:r>
                        <a:rPr lang="en-US" sz="1600" dirty="0" err="1"/>
                        <a:t>YearBuilt</a:t>
                      </a:r>
                      <a:r>
                        <a:rPr lang="en-US" sz="1600" dirty="0"/>
                        <a:t> 2.440147 </a:t>
                      </a:r>
                    </a:p>
                    <a:p>
                      <a:r>
                        <a:rPr lang="en-US" sz="1600" dirty="0" err="1"/>
                        <a:t>GarageCars</a:t>
                      </a:r>
                      <a:r>
                        <a:rPr lang="en-US" sz="1600" dirty="0"/>
                        <a:t> 2.183048 </a:t>
                      </a:r>
                    </a:p>
                    <a:p>
                      <a:r>
                        <a:rPr lang="en-US" sz="1600" dirty="0" err="1"/>
                        <a:t>YearRemodAdd</a:t>
                      </a:r>
                      <a:r>
                        <a:rPr lang="en-US" sz="1600" dirty="0"/>
                        <a:t> 2.048334 </a:t>
                      </a:r>
                    </a:p>
                    <a:p>
                      <a:r>
                        <a:rPr lang="en-US" sz="1600" dirty="0" err="1"/>
                        <a:t>OverallCond</a:t>
                      </a:r>
                      <a:r>
                        <a:rPr lang="en-US" sz="1600" dirty="0"/>
                        <a:t> 1.775863</a:t>
                      </a:r>
                    </a:p>
                    <a:p>
                      <a:r>
                        <a:rPr lang="en-US" sz="1600" dirty="0"/>
                        <a:t> </a:t>
                      </a:r>
                      <a:r>
                        <a:rPr lang="en-US" sz="1600" dirty="0" err="1"/>
                        <a:t>BsmtQual</a:t>
                      </a:r>
                      <a:r>
                        <a:rPr lang="en-US" sz="1600" dirty="0"/>
                        <a:t> 1.716422 </a:t>
                      </a:r>
                    </a:p>
                    <a:p>
                      <a:r>
                        <a:rPr lang="en-US" sz="1600" dirty="0" err="1"/>
                        <a:t>ExterQual</a:t>
                      </a:r>
                      <a:r>
                        <a:rPr lang="en-US" sz="1600" dirty="0"/>
                        <a:t> 1.515279 </a:t>
                      </a:r>
                    </a:p>
                    <a:p>
                      <a:r>
                        <a:rPr lang="en-US" sz="1600" dirty="0" err="1"/>
                        <a:t>GarageType</a:t>
                      </a:r>
                      <a:r>
                        <a:rPr lang="en-US" sz="1600" dirty="0"/>
                        <a:t> 1.418953 </a:t>
                      </a:r>
                    </a:p>
                    <a:p>
                      <a:r>
                        <a:rPr lang="en-US" sz="1600" dirty="0" err="1"/>
                        <a:t>FullBath</a:t>
                      </a:r>
                      <a:r>
                        <a:rPr lang="en-US" sz="1600" dirty="0"/>
                        <a:t> 1.385398 </a:t>
                      </a:r>
                    </a:p>
                    <a:p>
                      <a:r>
                        <a:rPr lang="en-US" sz="1600" dirty="0" err="1"/>
                        <a:t>GarageYrBlt</a:t>
                      </a:r>
                      <a:r>
                        <a:rPr lang="en-US" sz="1600" dirty="0"/>
                        <a:t> 1.384613 </a:t>
                      </a:r>
                    </a:p>
                    <a:p>
                      <a:r>
                        <a:rPr lang="en-US" sz="1600" dirty="0" err="1"/>
                        <a:t>HalfBath</a:t>
                      </a:r>
                      <a:r>
                        <a:rPr lang="en-US" sz="1600" dirty="0"/>
                        <a:t> 1.312559 </a:t>
                      </a:r>
                    </a:p>
                    <a:p>
                      <a:endParaRPr lang="en-US" sz="600" dirty="0"/>
                    </a:p>
                    <a:p>
                      <a:endParaRPr lang="en-US" sz="600" dirty="0"/>
                    </a:p>
                    <a:p>
                      <a:endParaRPr lang="en-US" sz="600" dirty="0"/>
                    </a:p>
                    <a:p>
                      <a:endParaRPr lang="en-US" sz="600" dirty="0"/>
                    </a:p>
                    <a:p>
                      <a:endParaRPr lang="en-US" sz="600" dirty="0"/>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0.227648 </a:t>
                      </a:r>
                    </a:p>
                    <a:p>
                      <a:r>
                        <a:rPr lang="en-US" sz="1600" dirty="0" err="1"/>
                        <a:t>ExterQual</a:t>
                      </a:r>
                      <a:r>
                        <a:rPr lang="en-US" sz="1600" dirty="0"/>
                        <a:t> 0.200002 </a:t>
                      </a:r>
                    </a:p>
                    <a:p>
                      <a:r>
                        <a:rPr lang="en-US" sz="1600" dirty="0" err="1"/>
                        <a:t>GarageCars</a:t>
                      </a:r>
                      <a:r>
                        <a:rPr lang="en-US" sz="1600" dirty="0"/>
                        <a:t> 0.161469 </a:t>
                      </a:r>
                    </a:p>
                    <a:p>
                      <a:r>
                        <a:rPr lang="en-US" sz="1600" dirty="0" err="1"/>
                        <a:t>KitchenQual</a:t>
                      </a:r>
                      <a:r>
                        <a:rPr lang="en-US" sz="1600" dirty="0"/>
                        <a:t> 0.053119 </a:t>
                      </a:r>
                    </a:p>
                    <a:p>
                      <a:r>
                        <a:rPr lang="en-US" sz="1600" dirty="0" err="1"/>
                        <a:t>BsmtQual</a:t>
                      </a:r>
                      <a:r>
                        <a:rPr lang="en-US" sz="1600" dirty="0"/>
                        <a:t> 0.040191 </a:t>
                      </a:r>
                    </a:p>
                    <a:p>
                      <a:r>
                        <a:rPr lang="en-US" sz="1600" dirty="0" err="1"/>
                        <a:t>GrLivArea</a:t>
                      </a:r>
                      <a:r>
                        <a:rPr lang="en-US" sz="1600" dirty="0"/>
                        <a:t> 0.029050 </a:t>
                      </a:r>
                    </a:p>
                    <a:p>
                      <a:r>
                        <a:rPr lang="en-US" sz="1600" dirty="0"/>
                        <a:t>Fireplaces 0.024213</a:t>
                      </a:r>
                    </a:p>
                    <a:p>
                      <a:r>
                        <a:rPr lang="en-US" sz="1600" dirty="0"/>
                        <a:t> </a:t>
                      </a:r>
                      <a:r>
                        <a:rPr lang="en-US" sz="1600" dirty="0" err="1"/>
                        <a:t>YearBuilt</a:t>
                      </a:r>
                      <a:r>
                        <a:rPr lang="en-US" sz="1600" dirty="0"/>
                        <a:t> 0.022945 </a:t>
                      </a:r>
                    </a:p>
                    <a:p>
                      <a:r>
                        <a:rPr lang="en-US" sz="1600" dirty="0" err="1"/>
                        <a:t>CentralAir</a:t>
                      </a:r>
                      <a:r>
                        <a:rPr lang="en-US" sz="1600" dirty="0"/>
                        <a:t> 0.015570 </a:t>
                      </a:r>
                    </a:p>
                    <a:p>
                      <a:r>
                        <a:rPr lang="en-US" sz="1600" dirty="0" err="1"/>
                        <a:t>FullBath</a:t>
                      </a:r>
                      <a:r>
                        <a:rPr lang="en-US" sz="1600" dirty="0"/>
                        <a:t> 0.015364 </a:t>
                      </a:r>
                    </a:p>
                    <a:p>
                      <a:r>
                        <a:rPr lang="en-US" sz="1600" dirty="0" err="1"/>
                        <a:t>GarageArea</a:t>
                      </a:r>
                      <a:r>
                        <a:rPr lang="en-US" sz="1600" dirty="0"/>
                        <a:t> 0.013840 </a:t>
                      </a:r>
                    </a:p>
                    <a:p>
                      <a:r>
                        <a:rPr lang="en-US" sz="1600" dirty="0" err="1"/>
                        <a:t>GarageFinish</a:t>
                      </a:r>
                      <a:r>
                        <a:rPr lang="en-US" sz="1600" dirty="0"/>
                        <a:t> 0.013713 </a:t>
                      </a:r>
                    </a:p>
                    <a:p>
                      <a:r>
                        <a:rPr lang="en-US" sz="1600" dirty="0"/>
                        <a:t>1stFlrSF 0.013117 </a:t>
                      </a:r>
                    </a:p>
                    <a:p>
                      <a:r>
                        <a:rPr lang="en-US" sz="1600" dirty="0" err="1"/>
                        <a:t>TotalBsmtSF</a:t>
                      </a:r>
                      <a:r>
                        <a:rPr lang="en-US" sz="1600" dirty="0"/>
                        <a:t> 0.012377 </a:t>
                      </a:r>
                    </a:p>
                    <a:p>
                      <a:r>
                        <a:rPr lang="en-US" sz="1600" dirty="0" err="1"/>
                        <a:t>GarageType</a:t>
                      </a:r>
                      <a:r>
                        <a:rPr lang="en-US" sz="1600" dirty="0"/>
                        <a:t> 0.012039 </a:t>
                      </a:r>
                    </a:p>
                    <a:p>
                      <a:r>
                        <a:rPr lang="en-US" sz="1600" dirty="0" err="1"/>
                        <a:t>MissingLoc</a:t>
                      </a:r>
                      <a:r>
                        <a:rPr lang="en-US" sz="1600" dirty="0"/>
                        <a:t> 0.010694 </a:t>
                      </a:r>
                    </a:p>
                    <a:p>
                      <a:r>
                        <a:rPr lang="en-US" sz="1600" dirty="0"/>
                        <a:t>BsmtFinSF1 0.009349 </a:t>
                      </a:r>
                    </a:p>
                    <a:p>
                      <a:r>
                        <a:rPr lang="en-US" sz="1600" dirty="0" err="1"/>
                        <a:t>MSZoning</a:t>
                      </a:r>
                      <a:r>
                        <a:rPr lang="en-US" sz="1600" dirty="0"/>
                        <a:t> 0.007960 </a:t>
                      </a:r>
                    </a:p>
                    <a:p>
                      <a:r>
                        <a:rPr lang="en-US" sz="1600" dirty="0" err="1"/>
                        <a:t>OverallCond</a:t>
                      </a:r>
                      <a:r>
                        <a:rPr lang="en-US" sz="1600" dirty="0"/>
                        <a:t> 0.007506 </a:t>
                      </a:r>
                    </a:p>
                    <a:p>
                      <a:r>
                        <a:rPr lang="en-US" sz="1600" dirty="0"/>
                        <a:t>2ndFlrSF 0.006749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002792795"/>
                  </a:ext>
                </a:extLst>
              </a:tr>
            </a:tbl>
          </a:graphicData>
        </a:graphic>
      </p:graphicFrame>
    </p:spTree>
    <p:extLst>
      <p:ext uri="{BB962C8B-B14F-4D97-AF65-F5344CB8AC3E}">
        <p14:creationId xmlns:p14="http://schemas.microsoft.com/office/powerpoint/2010/main" val="169798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1A75-DF08-A919-7333-50BEBD5ED9BF}"/>
              </a:ext>
            </a:extLst>
          </p:cNvPr>
          <p:cNvSpPr>
            <a:spLocks noGrp="1"/>
          </p:cNvSpPr>
          <p:nvPr>
            <p:ph type="title"/>
          </p:nvPr>
        </p:nvSpPr>
        <p:spPr/>
        <p:txBody>
          <a:bodyPr/>
          <a:lstStyle/>
          <a:p>
            <a:r>
              <a:rPr lang="en-US" dirty="0"/>
              <a:t>Other model training considerations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3949C85-F568-20B3-B735-AE4BE762761A}"/>
                  </a:ext>
                </a:extLst>
              </p:cNvPr>
              <p:cNvSpPr>
                <a:spLocks noGrp="1"/>
              </p:cNvSpPr>
              <p:nvPr>
                <p:ph idx="1"/>
              </p:nvPr>
            </p:nvSpPr>
            <p:spPr/>
            <p:txBody>
              <a:bodyPr>
                <a:normAutofit fontScale="92500" lnSpcReduction="10000"/>
              </a:bodyPr>
              <a:lstStyle/>
              <a:p>
                <a:r>
                  <a:rPr lang="en-US" sz="2800" dirty="0">
                    <a:solidFill>
                      <a:schemeClr val="tx1"/>
                    </a:solidFill>
                  </a:rPr>
                  <a:t>Given hyperparameter choice, </a:t>
                </a:r>
                <a:r>
                  <a:rPr lang="en-US" sz="2800" dirty="0" err="1">
                    <a:solidFill>
                      <a:schemeClr val="tx1"/>
                    </a:solidFill>
                  </a:rPr>
                  <a:t>XGBoost</a:t>
                </a:r>
                <a:r>
                  <a:rPr lang="en-US" sz="2800" dirty="0">
                    <a:solidFill>
                      <a:schemeClr val="tx1"/>
                    </a:solidFill>
                  </a:rPr>
                  <a:t> was the most accurate model on the data, albeit at the expense of training time</a:t>
                </a:r>
              </a:p>
              <a:p>
                <a:r>
                  <a:rPr lang="en-US" sz="2800" dirty="0" err="1">
                    <a:solidFill>
                      <a:schemeClr val="tx1"/>
                    </a:solidFill>
                  </a:rPr>
                  <a:t>CatBoost</a:t>
                </a:r>
                <a:r>
                  <a:rPr lang="en-US" sz="2800" dirty="0">
                    <a:solidFill>
                      <a:schemeClr val="tx1"/>
                    </a:solidFill>
                  </a:rPr>
                  <a:t> is also highly accurate and would probably be preferable if the dataset were larger due to shorter training time  (training can be done in parallel)</a:t>
                </a:r>
              </a:p>
              <a:p>
                <a:r>
                  <a:rPr lang="en-US" sz="2800" dirty="0">
                    <a:solidFill>
                      <a:schemeClr val="tx1"/>
                    </a:solidFill>
                  </a:rPr>
                  <a:t>Random forest worked best ‘out of the box’</a:t>
                </a:r>
              </a:p>
              <a:p>
                <a:r>
                  <a:rPr lang="en-US" sz="2800" dirty="0">
                    <a:solidFill>
                      <a:schemeClr val="tx1"/>
                    </a:solidFill>
                  </a:rPr>
                  <a:t>An ensemble of the three models had the highest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oMath>
                </a14:m>
                <a:r>
                  <a:rPr lang="en-US" sz="2800" dirty="0">
                    <a:solidFill>
                      <a:schemeClr val="tx1"/>
                    </a:solidFill>
                  </a:rPr>
                  <a:t> (93.2 after duplicate removal)</a:t>
                </a:r>
              </a:p>
              <a:p>
                <a:endParaRPr lang="en-US" dirty="0"/>
              </a:p>
            </p:txBody>
          </p:sp>
        </mc:Choice>
        <mc:Fallback>
          <p:sp>
            <p:nvSpPr>
              <p:cNvPr id="3" name="Content Placeholder 2">
                <a:extLst>
                  <a:ext uri="{FF2B5EF4-FFF2-40B4-BE49-F238E27FC236}">
                    <a16:creationId xmlns:a16="http://schemas.microsoft.com/office/drawing/2014/main" id="{B3949C85-F568-20B3-B735-AE4BE762761A}"/>
                  </a:ext>
                </a:extLst>
              </p:cNvPr>
              <p:cNvSpPr>
                <a:spLocks noGrp="1" noRot="1" noChangeAspect="1" noMove="1" noResize="1" noEditPoints="1" noAdjustHandles="1" noChangeArrowheads="1" noChangeShapeType="1" noTextEdit="1"/>
              </p:cNvSpPr>
              <p:nvPr>
                <p:ph idx="1"/>
              </p:nvPr>
            </p:nvSpPr>
            <p:spPr>
              <a:blipFill>
                <a:blip r:embed="rId2"/>
                <a:stretch>
                  <a:fillRect l="-575" t="-3780" r="-345"/>
                </a:stretch>
              </a:blipFill>
            </p:spPr>
            <p:txBody>
              <a:bodyPr/>
              <a:lstStyle/>
              <a:p>
                <a:r>
                  <a:rPr lang="en-US">
                    <a:noFill/>
                  </a:rPr>
                  <a:t> </a:t>
                </a:r>
              </a:p>
            </p:txBody>
          </p:sp>
        </mc:Fallback>
      </mc:AlternateContent>
    </p:spTree>
    <p:extLst>
      <p:ext uri="{BB962C8B-B14F-4D97-AF65-F5344CB8AC3E}">
        <p14:creationId xmlns:p14="http://schemas.microsoft.com/office/powerpoint/2010/main" val="243877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BC57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BC69E-B797-E0F2-6C7D-8D12BC44026B}"/>
              </a:ext>
            </a:extLst>
          </p:cNvPr>
          <p:cNvSpPr>
            <a:spLocks noGrp="1"/>
          </p:cNvSpPr>
          <p:nvPr>
            <p:ph type="title"/>
          </p:nvPr>
        </p:nvSpPr>
        <p:spPr>
          <a:xfrm>
            <a:off x="581192" y="702155"/>
            <a:ext cx="3433547" cy="1102549"/>
          </a:xfrm>
        </p:spPr>
        <p:txBody>
          <a:bodyPr>
            <a:normAutofit/>
          </a:bodyPr>
          <a:lstStyle/>
          <a:p>
            <a:r>
              <a:rPr lang="en-US" sz="2600">
                <a:solidFill>
                  <a:srgbClr val="FFFFFF"/>
                </a:solidFill>
              </a:rPr>
              <a:t>A case against linear regression </a:t>
            </a:r>
          </a:p>
        </p:txBody>
      </p:sp>
      <p:sp>
        <p:nvSpPr>
          <p:cNvPr id="9" name="Content Placeholder 8">
            <a:extLst>
              <a:ext uri="{FF2B5EF4-FFF2-40B4-BE49-F238E27FC236}">
                <a16:creationId xmlns:a16="http://schemas.microsoft.com/office/drawing/2014/main" id="{16C2CE68-1C03-3A2A-8F6A-8586F1EA7497}"/>
              </a:ext>
            </a:extLst>
          </p:cNvPr>
          <p:cNvSpPr>
            <a:spLocks noGrp="1"/>
          </p:cNvSpPr>
          <p:nvPr>
            <p:ph idx="1"/>
          </p:nvPr>
        </p:nvSpPr>
        <p:spPr>
          <a:xfrm>
            <a:off x="661361" y="2424136"/>
            <a:ext cx="3353378" cy="3434663"/>
          </a:xfrm>
        </p:spPr>
        <p:txBody>
          <a:bodyPr>
            <a:normAutofit lnSpcReduction="10000"/>
          </a:bodyPr>
          <a:lstStyle/>
          <a:p>
            <a:pPr>
              <a:lnSpc>
                <a:spcPct val="90000"/>
              </a:lnSpc>
              <a:buClr>
                <a:srgbClr val="9BC576"/>
              </a:buClr>
            </a:pPr>
            <a:r>
              <a:rPr lang="en-US" sz="1700" dirty="0">
                <a:solidFill>
                  <a:srgbClr val="FFFFFF"/>
                </a:solidFill>
              </a:rPr>
              <a:t>Residuals deviate from the straight line of the Q-Q plot away from the center</a:t>
            </a:r>
          </a:p>
          <a:p>
            <a:pPr>
              <a:lnSpc>
                <a:spcPct val="90000"/>
              </a:lnSpc>
              <a:buClr>
                <a:srgbClr val="9BC576"/>
              </a:buClr>
            </a:pPr>
            <a:r>
              <a:rPr lang="en-US" sz="1700" dirty="0">
                <a:solidFill>
                  <a:srgbClr val="FFFFFF"/>
                </a:solidFill>
              </a:rPr>
              <a:t>The results are for the </a:t>
            </a:r>
            <a:r>
              <a:rPr lang="en-US" sz="1700" dirty="0" err="1">
                <a:solidFill>
                  <a:srgbClr val="FFFFFF"/>
                </a:solidFill>
              </a:rPr>
              <a:t>ElasticNet</a:t>
            </a:r>
            <a:r>
              <a:rPr lang="en-US" sz="1700" dirty="0">
                <a:solidFill>
                  <a:srgbClr val="FFFFFF"/>
                </a:solidFill>
              </a:rPr>
              <a:t> regression for all features </a:t>
            </a:r>
          </a:p>
          <a:p>
            <a:pPr lvl="1">
              <a:lnSpc>
                <a:spcPct val="90000"/>
              </a:lnSpc>
              <a:buClr>
                <a:srgbClr val="9BC576"/>
              </a:buClr>
            </a:pPr>
            <a:r>
              <a:rPr lang="en-US" sz="1700" dirty="0">
                <a:solidFill>
                  <a:srgbClr val="FFFFFF"/>
                </a:solidFill>
              </a:rPr>
              <a:t>Over half of the features get dropped, yet multicollinearity persists according to VIFs </a:t>
            </a:r>
          </a:p>
          <a:p>
            <a:pPr lvl="1">
              <a:lnSpc>
                <a:spcPct val="90000"/>
              </a:lnSpc>
              <a:buClr>
                <a:srgbClr val="9BC576"/>
              </a:buClr>
            </a:pPr>
            <a:r>
              <a:rPr lang="en-US" sz="1700" dirty="0">
                <a:solidFill>
                  <a:srgbClr val="FFFFFF"/>
                </a:solidFill>
              </a:rPr>
              <a:t>When variables such as </a:t>
            </a:r>
            <a:r>
              <a:rPr lang="en-US" sz="1700" dirty="0" err="1">
                <a:solidFill>
                  <a:srgbClr val="FFFFFF"/>
                </a:solidFill>
              </a:rPr>
              <a:t>Utilities_AllPub</a:t>
            </a:r>
            <a:r>
              <a:rPr lang="en-US" sz="1700" dirty="0">
                <a:solidFill>
                  <a:srgbClr val="FFFFFF"/>
                </a:solidFill>
              </a:rPr>
              <a:t> are dropped, VIFs for other nonrelated variables expand</a:t>
            </a:r>
          </a:p>
        </p:txBody>
      </p:sp>
      <p:pic>
        <p:nvPicPr>
          <p:cNvPr id="5" name="Picture 4" descr="Table&#10;&#10;Description automatically generated">
            <a:extLst>
              <a:ext uri="{FF2B5EF4-FFF2-40B4-BE49-F238E27FC236}">
                <a16:creationId xmlns:a16="http://schemas.microsoft.com/office/drawing/2014/main" id="{1DE1D473-784F-9E4C-411C-558F45E12492}"/>
              </a:ext>
            </a:extLst>
          </p:cNvPr>
          <p:cNvPicPr>
            <a:picLocks noChangeAspect="1"/>
          </p:cNvPicPr>
          <p:nvPr/>
        </p:nvPicPr>
        <p:blipFill rotWithShape="1">
          <a:blip r:embed="rId2"/>
          <a:srcRect t="5874" r="1" b="6071"/>
          <a:stretch/>
        </p:blipFill>
        <p:spPr>
          <a:xfrm>
            <a:off x="8042500" y="619432"/>
            <a:ext cx="3702973" cy="5771133"/>
          </a:xfrm>
          <a:prstGeom prst="rect">
            <a:avLst/>
          </a:prstGeom>
        </p:spPr>
      </p:pic>
      <p:pic>
        <p:nvPicPr>
          <p:cNvPr id="3" name="Picture 2">
            <a:extLst>
              <a:ext uri="{FF2B5EF4-FFF2-40B4-BE49-F238E27FC236}">
                <a16:creationId xmlns:a16="http://schemas.microsoft.com/office/drawing/2014/main" id="{3223C7A1-1E87-E978-DE8F-7620F64B1CC6}"/>
              </a:ext>
            </a:extLst>
          </p:cNvPr>
          <p:cNvPicPr>
            <a:picLocks noChangeAspect="1"/>
          </p:cNvPicPr>
          <p:nvPr/>
        </p:nvPicPr>
        <p:blipFill>
          <a:blip r:embed="rId3"/>
          <a:stretch>
            <a:fillRect/>
          </a:stretch>
        </p:blipFill>
        <p:spPr>
          <a:xfrm>
            <a:off x="4180713" y="3757786"/>
            <a:ext cx="3830929" cy="2632779"/>
          </a:xfrm>
          <a:prstGeom prst="rect">
            <a:avLst/>
          </a:prstGeom>
        </p:spPr>
      </p:pic>
      <p:pic>
        <p:nvPicPr>
          <p:cNvPr id="8" name="Picture 7">
            <a:extLst>
              <a:ext uri="{FF2B5EF4-FFF2-40B4-BE49-F238E27FC236}">
                <a16:creationId xmlns:a16="http://schemas.microsoft.com/office/drawing/2014/main" id="{1EF17BCB-3D34-64F6-3C4F-C34621528546}"/>
              </a:ext>
            </a:extLst>
          </p:cNvPr>
          <p:cNvPicPr>
            <a:picLocks noChangeAspect="1"/>
          </p:cNvPicPr>
          <p:nvPr/>
        </p:nvPicPr>
        <p:blipFill>
          <a:blip r:embed="rId4"/>
          <a:stretch>
            <a:fillRect/>
          </a:stretch>
        </p:blipFill>
        <p:spPr>
          <a:xfrm>
            <a:off x="4223815" y="793595"/>
            <a:ext cx="3741849" cy="2541339"/>
          </a:xfrm>
          <a:prstGeom prst="rect">
            <a:avLst/>
          </a:prstGeom>
        </p:spPr>
      </p:pic>
    </p:spTree>
    <p:extLst>
      <p:ext uri="{BB962C8B-B14F-4D97-AF65-F5344CB8AC3E}">
        <p14:creationId xmlns:p14="http://schemas.microsoft.com/office/powerpoint/2010/main" val="316177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B610-87A3-FDD3-6D9E-4361902BC114}"/>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Calculating net operating income Factors</a:t>
            </a:r>
          </a:p>
        </p:txBody>
      </p:sp>
      <p:graphicFrame>
        <p:nvGraphicFramePr>
          <p:cNvPr id="6" name="Content Placeholder 2">
            <a:extLst>
              <a:ext uri="{FF2B5EF4-FFF2-40B4-BE49-F238E27FC236}">
                <a16:creationId xmlns:a16="http://schemas.microsoft.com/office/drawing/2014/main" id="{22D68AB0-A10D-AE9B-D39F-24BDD33AE173}"/>
              </a:ext>
            </a:extLst>
          </p:cNvPr>
          <p:cNvGraphicFramePr>
            <a:graphicFrameLocks noGrp="1"/>
          </p:cNvGraphicFramePr>
          <p:nvPr>
            <p:ph idx="1"/>
            <p:extLst>
              <p:ext uri="{D42A27DB-BD31-4B8C-83A1-F6EECF244321}">
                <p14:modId xmlns:p14="http://schemas.microsoft.com/office/powerpoint/2010/main" val="183844034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088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9197-8B50-E414-53F5-49888F1C3C52}"/>
              </a:ext>
            </a:extLst>
          </p:cNvPr>
          <p:cNvSpPr>
            <a:spLocks noGrp="1"/>
          </p:cNvSpPr>
          <p:nvPr>
            <p:ph type="title"/>
          </p:nvPr>
        </p:nvSpPr>
        <p:spPr/>
        <p:txBody>
          <a:bodyPr/>
          <a:lstStyle/>
          <a:p>
            <a:r>
              <a:rPr lang="en-US" dirty="0"/>
              <a:t>calculating Net operating income and cap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F06FB2-9FF7-B436-4731-6EBABF998D9D}"/>
                  </a:ext>
                </a:extLst>
              </p:cNvPr>
              <p:cNvSpPr>
                <a:spLocks noGrp="1"/>
              </p:cNvSpPr>
              <p:nvPr>
                <p:ph idx="1"/>
              </p:nvPr>
            </p:nvSpPr>
            <p:spPr/>
            <p:txBody>
              <a:bodyPr>
                <a:normAutofit/>
              </a:bodyPr>
              <a:lstStyle/>
              <a:p>
                <a:r>
                  <a:rPr lang="en-US" sz="2400" dirty="0"/>
                  <a:t>Net operating income: </a:t>
                </a:r>
              </a:p>
              <a:p>
                <a:pPr lvl="1"/>
                <a14:m>
                  <m:oMath xmlns:m="http://schemas.openxmlformats.org/officeDocument/2006/math">
                    <m:r>
                      <a:rPr lang="en-US" sz="2400" i="1">
                        <a:latin typeface="Cambria Math" panose="02040503050406030204" pitchFamily="18" charset="0"/>
                      </a:rPr>
                      <m:t>𝑁𝑒𝑡𝑂𝑝𝑒𝑟𝑎𝑡𝑖𝑛𝑔𝐼𝑛𝑐𝑜𝑚𝑒</m:t>
                    </m:r>
                    <m:r>
                      <a:rPr lang="en-US" sz="2400" i="1">
                        <a:latin typeface="Cambria Math" panose="02040503050406030204" pitchFamily="18" charset="0"/>
                      </a:rPr>
                      <m:t>=</m:t>
                    </m:r>
                    <m:r>
                      <a:rPr lang="en-US" sz="2400" i="1">
                        <a:latin typeface="Cambria Math" panose="02040503050406030204" pitchFamily="18" charset="0"/>
                      </a:rPr>
                      <m:t>𝐷𝑖𝑠𝑡𝑎𝑛𝑐𝑒𝑃𝑟𝑒𝑚𝑖𝑢𝑚</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($450</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12 </m:t>
                    </m:r>
                    <m:r>
                      <a:rPr lang="en-US" sz="2400" b="0" i="1" smtClean="0">
                        <a:latin typeface="Cambria Math" panose="02040503050406030204" pitchFamily="18" charset="0"/>
                        <a:ea typeface="Cambria Math" panose="02040503050406030204" pitchFamily="18" charset="0"/>
                      </a:rPr>
                      <m:t>𝑚𝑜𝑛𝑡h𝑠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𝑁𝑢𝑚𝑏𝑒𝑟𝑂𝑓𝐵𝑒𝑑𝑟𝑜𝑜𝑚𝑠</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𝑉𝑎𝑐𝑎𝑛𝑐𝑦𝑅𝑎𝑡𝑒</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𝑃𝑟𝑒𝑑𝑖𝑐𝑡𝑒𝑑𝐻𝑜𝑢𝑠𝑒𝑃𝑟𝑖𝑐𝑒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𝐶𝑜𝑠𝑡𝑠𝑃𝑒𝑟𝑌𝑒𝑎𝑟</m:t>
                    </m:r>
                  </m:oMath>
                </a14:m>
                <a:endParaRPr lang="en-US" sz="2400" dirty="0"/>
              </a:p>
              <a:p>
                <a:r>
                  <a:rPr lang="en-US" sz="2400" b="0" dirty="0"/>
                  <a:t>Cap rate:</a:t>
                </a:r>
              </a:p>
              <a:p>
                <a:pPr lvl="1"/>
                <a14:m>
                  <m:oMath xmlns:m="http://schemas.openxmlformats.org/officeDocument/2006/math">
                    <m:r>
                      <a:rPr lang="en-US" sz="2400" b="0" i="1" smtClean="0">
                        <a:latin typeface="Cambria Math" panose="02040503050406030204" pitchFamily="18" charset="0"/>
                      </a:rPr>
                      <m:t>𝐶𝑎𝑝𝑅𝑎𝑡𝑒</m:t>
                    </m:r>
                    <m:r>
                      <a:rPr lang="en-US" sz="2400" b="0" i="1" smtClean="0">
                        <a:latin typeface="Cambria Math" panose="02040503050406030204" pitchFamily="18" charset="0"/>
                      </a:rPr>
                      <m:t>=</m:t>
                    </m:r>
                    <m:r>
                      <a:rPr lang="en-US" sz="2400" b="0" i="1" smtClean="0">
                        <a:latin typeface="Cambria Math" panose="02040503050406030204" pitchFamily="18" charset="0"/>
                      </a:rPr>
                      <m:t>𝑁𝑒𝑡𝑂𝑝𝑒𝑟𝑎𝑡𝑖𝑛𝑔𝐼𝑛𝑐𝑜𝑚𝑒</m:t>
                    </m:r>
                    <m:r>
                      <a:rPr lang="en-US" sz="2400" b="0" i="1" smtClean="0">
                        <a:latin typeface="Cambria Math" panose="02040503050406030204" pitchFamily="18" charset="0"/>
                      </a:rPr>
                      <m:t>/</m:t>
                    </m:r>
                    <m:r>
                      <a:rPr lang="en-US" sz="2400" b="0" i="1" smtClean="0">
                        <a:latin typeface="Cambria Math" panose="02040503050406030204" pitchFamily="18" charset="0"/>
                      </a:rPr>
                      <m:t>𝑃𝑟𝑒𝑑𝑖𝑐𝑡𝑒𝑑𝐻𝑜𝑢𝑠𝑒𝑃𝑟𝑖𝑐𝑒</m:t>
                    </m:r>
                  </m:oMath>
                </a14:m>
                <a:endParaRPr lang="en-US" sz="2400" dirty="0"/>
              </a:p>
            </p:txBody>
          </p:sp>
        </mc:Choice>
        <mc:Fallback>
          <p:sp>
            <p:nvSpPr>
              <p:cNvPr id="3" name="Content Placeholder 2">
                <a:extLst>
                  <a:ext uri="{FF2B5EF4-FFF2-40B4-BE49-F238E27FC236}">
                    <a16:creationId xmlns:a16="http://schemas.microsoft.com/office/drawing/2014/main" id="{EBF06FB2-9FF7-B436-4731-6EBABF998D9D}"/>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Tree>
    <p:extLst>
      <p:ext uri="{BB962C8B-B14F-4D97-AF65-F5344CB8AC3E}">
        <p14:creationId xmlns:p14="http://schemas.microsoft.com/office/powerpoint/2010/main" val="157698694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1206</TotalTime>
  <Words>1268</Words>
  <Application>Microsoft Macintosh PowerPoint</Application>
  <PresentationFormat>Widescreen</PresentationFormat>
  <Paragraphs>165</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Cambria Math</vt:lpstr>
      <vt:lpstr>Gill Sans MT</vt:lpstr>
      <vt:lpstr>Helvetica Neue</vt:lpstr>
      <vt:lpstr>Wingdings 2</vt:lpstr>
      <vt:lpstr>Dividend</vt:lpstr>
      <vt:lpstr>Housing market in Aimes, Iowa</vt:lpstr>
      <vt:lpstr>Approach</vt:lpstr>
      <vt:lpstr>Price vs living area scatter plots </vt:lpstr>
      <vt:lpstr>Log prices by neighborhood</vt:lpstr>
      <vt:lpstr>Feature importances and models comparison</vt:lpstr>
      <vt:lpstr>Other model training considerations</vt:lpstr>
      <vt:lpstr>A case against linear regression </vt:lpstr>
      <vt:lpstr>Calculating net operating income Factors</vt:lpstr>
      <vt:lpstr>calculating Net operating income and cap rates</vt:lpstr>
      <vt:lpstr>Returns distribution</vt:lpstr>
      <vt:lpstr>Investment helper Web app</vt:lpstr>
      <vt:lpstr>Future work</vt:lpstr>
      <vt:lpstr>Appendix</vt:lpstr>
      <vt:lpstr>Fred house price index</vt:lpstr>
      <vt:lpstr>rfs, xgb,Catboost shap values</vt:lpstr>
      <vt:lpstr>CAP rate calculation details</vt:lpstr>
      <vt:lpstr>Cap rate calculations</vt:lpstr>
      <vt:lpstr>Ames crime map</vt:lpstr>
      <vt:lpstr>Ames property prices map</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market in Aimes, Iowa</dc:title>
  <dc:creator>Dmitriy Alexandrovich Popov</dc:creator>
  <cp:lastModifiedBy>Dmitriy Alexandrovich Popov</cp:lastModifiedBy>
  <cp:revision>48</cp:revision>
  <dcterms:created xsi:type="dcterms:W3CDTF">2022-08-12T23:24:22Z</dcterms:created>
  <dcterms:modified xsi:type="dcterms:W3CDTF">2022-08-25T17:50:12Z</dcterms:modified>
</cp:coreProperties>
</file>